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19.xml" ContentType="application/vnd.openxmlformats-officedocument.presentationml.tags+xml"/>
  <Override PartName="/ppt/notesSlides/notesSlide2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49" r:id="rId1"/>
  </p:sldMasterIdLst>
  <p:notesMasterIdLst>
    <p:notesMasterId r:id="rId32"/>
  </p:notesMasterIdLst>
  <p:sldIdLst>
    <p:sldId id="427" r:id="rId2"/>
    <p:sldId id="860" r:id="rId3"/>
    <p:sldId id="914" r:id="rId4"/>
    <p:sldId id="888" r:id="rId5"/>
    <p:sldId id="861" r:id="rId6"/>
    <p:sldId id="866" r:id="rId7"/>
    <p:sldId id="887" r:id="rId8"/>
    <p:sldId id="867" r:id="rId9"/>
    <p:sldId id="856" r:id="rId10"/>
    <p:sldId id="859" r:id="rId11"/>
    <p:sldId id="868" r:id="rId12"/>
    <p:sldId id="858" r:id="rId13"/>
    <p:sldId id="873" r:id="rId14"/>
    <p:sldId id="872" r:id="rId15"/>
    <p:sldId id="874" r:id="rId16"/>
    <p:sldId id="880" r:id="rId17"/>
    <p:sldId id="881" r:id="rId18"/>
    <p:sldId id="879" r:id="rId19"/>
    <p:sldId id="864" r:id="rId20"/>
    <p:sldId id="875" r:id="rId21"/>
    <p:sldId id="889" r:id="rId22"/>
    <p:sldId id="885" r:id="rId23"/>
    <p:sldId id="876" r:id="rId24"/>
    <p:sldId id="877" r:id="rId25"/>
    <p:sldId id="878" r:id="rId26"/>
    <p:sldId id="915" r:id="rId27"/>
    <p:sldId id="869" r:id="rId28"/>
    <p:sldId id="916" r:id="rId29"/>
    <p:sldId id="917" r:id="rId30"/>
    <p:sldId id="870" r:id="rId31"/>
  </p:sldIdLst>
  <p:sldSz cx="9144000" cy="5143500" type="screen16x9"/>
  <p:notesSz cx="6858000" cy="9144000"/>
  <p:custDataLst>
    <p:tags r:id="rId33"/>
  </p:custData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14">
          <p15:clr>
            <a:srgbClr val="A4A3A4"/>
          </p15:clr>
        </p15:guide>
        <p15:guide id="2" pos="2880">
          <p15:clr>
            <a:srgbClr val="A4A3A4"/>
          </p15:clr>
        </p15:guide>
        <p15:guide id="3" pos="295">
          <p15:clr>
            <a:srgbClr val="A4A3A4"/>
          </p15:clr>
        </p15:guide>
        <p15:guide id="4" pos="5440">
          <p15:clr>
            <a:srgbClr val="A4A3A4"/>
          </p15:clr>
        </p15:guide>
        <p15:guide id="5" orient="horz" pos="486">
          <p15:clr>
            <a:srgbClr val="A4A3A4"/>
          </p15:clr>
        </p15:guide>
        <p15:guide id="6" orient="horz" pos="531">
          <p15:clr>
            <a:srgbClr val="A4A3A4"/>
          </p15:clr>
        </p15:guide>
        <p15:guide id="7" orient="horz" pos="2935">
          <p15:clr>
            <a:srgbClr val="A4A3A4"/>
          </p15:clr>
        </p15:guide>
        <p15:guide id="8" orient="horz" pos="2896">
          <p15:clr>
            <a:srgbClr val="A4A3A4"/>
          </p15:clr>
        </p15:guide>
        <p15:guide id="9" orient="horz" pos="1620">
          <p15:clr>
            <a:srgbClr val="A4A3A4"/>
          </p15:clr>
        </p15:guide>
        <p15:guide id="10" pos="2953">
          <p15:clr>
            <a:srgbClr val="A4A3A4"/>
          </p15:clr>
        </p15:guide>
        <p15:guide id="11" pos="3080">
          <p15:clr>
            <a:srgbClr val="A4A3A4"/>
          </p15:clr>
        </p15:guide>
        <p15:guide id="12" orient="horz" pos="180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3 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CD5"/>
    <a:srgbClr val="1474AC"/>
    <a:srgbClr val="61B9D2"/>
    <a:srgbClr val="F7FAFB"/>
    <a:srgbClr val="0432FF"/>
    <a:srgbClr val="FF9900"/>
    <a:srgbClr val="0C5391"/>
    <a:srgbClr val="1CA0AF"/>
    <a:srgbClr val="205DA1"/>
    <a:srgbClr val="136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0" autoAdjust="0"/>
    <p:restoredTop sz="78274" autoAdjust="0"/>
  </p:normalViewPr>
  <p:slideViewPr>
    <p:cSldViewPr>
      <p:cViewPr varScale="1">
        <p:scale>
          <a:sx n="100" d="100"/>
          <a:sy n="100" d="100"/>
        </p:scale>
        <p:origin x="160" y="392"/>
      </p:cViewPr>
      <p:guideLst>
        <p:guide orient="horz" pos="1714"/>
        <p:guide pos="2880"/>
        <p:guide pos="295"/>
        <p:guide pos="5440"/>
        <p:guide orient="horz" pos="486"/>
        <p:guide orient="horz" pos="531"/>
        <p:guide orient="horz" pos="2935"/>
        <p:guide orient="horz" pos="2896"/>
        <p:guide orient="horz" pos="1620"/>
        <p:guide pos="2953"/>
        <p:guide pos="3080"/>
        <p:guide orient="horz" pos="1801"/>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05"/>
    </inkml:context>
    <inkml:brush xml:id="br0">
      <inkml:brushProperty name="width" value="0.1" units="cm"/>
      <inkml:brushProperty name="height" value="0.1" units="cm"/>
      <inkml:brushProperty name="color" value="#E71224"/>
    </inkml:brush>
  </inkml:definitions>
  <inkml:trace contextRef="#ctx0" brushRef="#br0">0 79 24575,'57'0'0,"-26"0"0,22 0 0,-30 0 0,-11 0 0,11 0 0,-11-5 0,11 4 0,-11-9 0,11 3 0,-11-4 0,11 5 0,-11-4 0,5 4 0,-6-1 0,5-2 0,-4 7 0,4-3 0,-5 5 0,-1 0 0,1 0 0,0 0 0,0 0 0,0 0 0,0 0 0,0 5 0,0 1 0,5 6 0,-3-1 0,4-5 0,-1 5 0,-3-10 0,9 10 0,-3-5 0,-1 6 0,-1-5 0,0 3 0,-5-9 0,5 9 0,-6-8 0,0 7 0,0-8 0,-1 4 0,1-5 0,-1-4 0,1-2 0,-1-5 0,1 5 0,0-4 0,0 4 0,6 0 0,1-5 0,6 10 0,7-10 0,2 9 0,7-4 0,-1 6 0,1-6 0,0 5 0,7-5 0,-5 6 0,6 0 0,-8 0 0,-1 0 0,-6 0 0,5 0 0,-12 0 0,12 0 0,-12 0 0,12 0 0,-6 0 0,16 0 0,-6 0 0,14 0 0,-7 0 0,9 0 0,0 0 0,-1 0 0,10 0 0,2 0 0,9 0 0,0 0 0,0 0 0,0 0 0,-9 0 0,-2 0 0,-17 0 0,-3-6 0,-14 4 0,-2-9 0,-13 10 0,5-5 0,-10 6 0,3 0 0,-5 0 0,0 0 0,0 0 0,6 0 0,-5 0 0,5 0 0,0 0 0,-5 0 0,5 5 0,0-4 0,-5 9 0,5-9 0,0 4 0,-5 0 0,5-4 0,-6 4 0,0-5 0,5 0 0,-4 0 0,-1 0 0,-7 0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07"/>
    </inkml:context>
    <inkml:brush xml:id="br0">
      <inkml:brushProperty name="width" value="0.1" units="cm"/>
      <inkml:brushProperty name="height" value="0.1" units="cm"/>
      <inkml:brushProperty name="color" value="#E71224"/>
    </inkml:brush>
  </inkml:definitions>
  <inkml:trace contextRef="#ctx0" brushRef="#br0">0 73 24575,'40'0'0,"8"0"0,10 0 0,22 0 0,0 0-507,-26 0 0,2 0 507,37 0 0,-32 0 0,1 0 0,-4 0 0,-1 0 0,38 0 0,-35 0 0,-2 0 0,27 0 0,-30 0 0,2 0 0,-6 0 0,-2 0 249,33 0-249,4 0 0,-17-7 0,0 6 0,-2-6 0,-10 0 0,1 6 0,0-12 765,-8 11-765,5-4 0,-13 6 0,14-7 0,-15 5 0,7-4 0,-8 6 0,-1 0 0,1-6 0,0 5 0,-1-5 0,1 6 0,0 0 0,0 0 0,-1 0 0,1 0 0,-1 0 0,1 0 0,0 0 0,0 0 0,-1 0 0,-6 0 0,-2 0 0,-7 0 0,0 0 0,0 0 0,-5 0 0,-2 0 0,-7 0 0,7 0 0,-4 0 0,3 0 0,-5 0 0,6 0 0,-5 0 0,5 0 0,-6 0 0,6 0 0,-5 0 0,5 0 0,-6 0 0,0 0 0,0 0 0,0 0 0,0 0 0,0 0 0,-1 0 0,1 0 0,-6 0 0,0 0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21"/>
    </inkml:context>
    <inkml:brush xml:id="br0">
      <inkml:brushProperty name="width" value="0.1" units="cm"/>
      <inkml:brushProperty name="height" value="0.1" units="cm"/>
      <inkml:brushProperty name="color" value="#E71224"/>
    </inkml:brush>
  </inkml:definitions>
  <inkml:trace contextRef="#ctx0" brushRef="#br0">0 62 24575,'18'-6'0,"55"2"0,-25 3 0,7 2-1834,41-1 1,4 0 1833,-31 0 0,2 0-767,4 0 0,6 0 0,-4 0 767,15 0 0,0 0 0,-16 0 0,3 0 0,0 0 0,-1 0 0,-1 0 0,-1 0 0,-7 0 0,-2 0 0,-2 0 180,11 0 0,-2 0-180,1 0 0,-4 0 0,-17 0 0,-3 0 0,2 0 0,-2 0 0,40 0 0,-25 0 1542,-8 0-1542,-8 0 2843,5 0-2843,-5 0 1223,17 0-1223,-7 0 0,6 0 0,-8 0 0,0 0 0,-1 0 0,1 0 0,-8 0 0,-9 0 0,-10 0 0,-7 0 0,-6 0 0,-1 0 0,-6 0 0,0 0 0,0 0 0,-5-10 0,-1 4 0,-5-9 0,0 4 0,4 6 0,1 0 0,6 5 0,-1 0 0,1 0 0,0 5 0,6 2 0,1 4 0,6 1 0,0 0 0,-5-5 0,-2-2 0,-7 0 0,1-4 0,-5 4 0,-1-5 0</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5:50"/>
    </inkml:context>
    <inkml:brush xml:id="br0">
      <inkml:brushProperty name="width" value="0.1" units="cm"/>
      <inkml:brushProperty name="height" value="0.1" units="cm"/>
      <inkml:brushProperty name="color" value="#E71224"/>
    </inkml:brush>
  </inkml:definitions>
  <inkml:trace contextRef="#ctx0" brushRef="#br0">0 1 24575,'19'0'0,"0"0"0,31 0 0,-5 0 0,41 0 0,-4 0-453,-33 0 1,2 0 452,-1 0 0,1 0 0,6 0 0,-2 0 0,29 0 0,-18 0 0,-1 0 0,12 0 0,-5 0 0,1 0 0,14 0 0,-27 0 0,1 0 0,30 0 0,-42 0 0,2 0 0,5 0 0,0 0 0,-5 0 0,2 0 0,15 0 0,-1 0 0,20 0 0,-27 0 0,0 0 0,33 0 0,-42 3 0,1 1 0,-1 1 0,0-1 0,47 5 0,-18-2 0,8 0 73,-10-5-73,0 5 0,-9-7 0,6 0 0,-15 6 0,7-4 0,-9 4 0,9-6 678,-8 0-678,8 0 154,0 7-154,-7-5 0,7 5 0,-10-7 0,-7 6 0,6-5 0,-6 5 0,7 0 0,1-4 0,0 4 0,-9 0 0,7-4 0,-6 4 0,-1-1 0,-1-3 0,0 10 0,-6-10 0,13 4 0,-13 0 0,6-5 0,-1 5 0,-5 0 0,14-4 0,-7 3 0,9-5 0,9 7 0,23-5 0,-7 12 0,8-12 0,-6 12-528,-26-8 0,1-1 528,-6-1 0,1 2 0,2 1 0,4 1 0,34 1 0,-1 1 0,-37-1 0,1 0-585,9-2 1,5-1-1,-3 0 585,2 3 0,-4-2 0,-3-1 0,1-1 0,9-1 0,2 2 0,-4 3 0,-3-2-353,-13-5 0,-1-2 353,11 4 0,-2 1 0,32 3 0,-39-7 0,0 0 0,0 2 0,-2 2 0,-4-1 0,-1-1-111,41-1 111,-3 5 0,0-7 0,-8 0 0,9 0 0,-1 0 0,-8 0 0,18 0 0,-17 0 0,17 0 0,-17 0 0,7 0 0,0 0 0,-8 0 0,8 0 132,-31 0 0,-2 0-132,22 0 0,17 0 0,0 0 0,-15 0 0,3 0 0,0 0 0,0 0 0,-32-3 0,1-1 0,-1 3 0,0 0 0,0-6 0,1-1 0,-1 7 0,1 0 0,-1-6 0,0-1 0,41 6 0,7-5 0,-7-1 0,-1 6 0,-28-6 0,-2 0 0,17 6 0,-17-1 0,0-2 0,11-2 1475,17 5-1475,-10-12 0,0 12 0,-9-11 774,-2 5-774,-9 0 127,0-5-127,-9 11 743,7-11-743,-6 5 244,-1-6-244,7 6 0,-14-4 0,13 11 0,-13-11 0,14 4 0,-14-6 0,13 6 0,-13-3 0,23 3 0,-21-5 0,7 5 0,-20 2 0,-7 1 0,-6 4 0,-1-5 0,-6 6 0,0 0 0,-1 0 0,-4 0 0,-1 0 0</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6:02"/>
    </inkml:context>
    <inkml:brush xml:id="br0">
      <inkml:brushProperty name="width" value="0.1" units="cm"/>
      <inkml:brushProperty name="height" value="0.1" units="cm"/>
      <inkml:brushProperty name="color" value="#E71224"/>
    </inkml:brush>
  </inkml:definitions>
  <inkml:trace contextRef="#ctx0" brushRef="#br0">1 0 24575,'13'0'0,"-1"0"0,27 0 0,-13 0 0,12 0 0,-12 0 0,12 0 0,-5 0 0,6 0 0,1 0 0,8 0 0,2 0 0,38 0 0,-31 0 0,6 0 0,2 0 0,15 0 0,-28 0 0,1 0-506,43 0 506,-4 0-737,-36 0 0,3 0 737,17 0 0,-1 0 0,19 0 0,-10 0 0,-1 0 0,0 0 0,-10 0 0,2 0 0,-17 0 0,-1 0 0,6 0 0,0 0-654,32 0 654,-36 0 0,0 0 0,25 0 0,-28 0 0,0 0 0,-5 0 0,-1 0 0,1 0 0,-1 0-187,40 0 187,-2 0 0,0 0 0,-7 0 0,7 0 0,-19 0 0,7 0 447,-16 0-447,7 0 1442,-10 0-1442,1 0 717,0 0-717,-1 0 215,1 0-215,0 0 0,-9 0 0,7 0 0,-14 0 0,6 0 0,-9 0 0,1 0 0,0 0 0,-1 0 0,1 0 0,0 0 0,-1 0 0,1 0 0,-7 0 0,5 0 0,5 0 0,0 0 0,7 0 0,-10 0 0,8 0 0,1 0 0,9 0 0,0 0 0,-1 0 0,10 0 0,-7 0 0,7 0 0,-9 0 0,-1 0 0,-7 0 0,6 0 0,-15 0 0,0 0 0,-3 0 0,-12 0 0,12 0 0,-12 0 0,5 0 0,0 0 0,-5 0 0,12 0 0,-6 0 0,8 0 0,0 6 0,7-4 0,3 4 0,8 0 0,25-4 0,-19 4 0,19-6 0,-33 0 0,-2 0 0,-9 0 0,-6 0 0,-2 0 0,-7 0 0,-5 0 0,-3 0 0,-5 0 0,0 0 0,0 0 0,0 0 0,-5 0 0,-2 0 0</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6:05"/>
    </inkml:context>
    <inkml:brush xml:id="br0">
      <inkml:brushProperty name="width" value="0.1" units="cm"/>
      <inkml:brushProperty name="height" value="0.1" units="cm"/>
      <inkml:brushProperty name="color" value="#E71224"/>
    </inkml:brush>
  </inkml:definitions>
  <inkml:trace contextRef="#ctx0" brushRef="#br0">0 1 24575,'56'0'0,"-2"0"0,7 0 0,10 0 0,8 0-1978,5 0 1,7 0 0,-5 0 1977,7 0 0,0 0 0,-5 0 0,7 0 0,-5 0 0,-19 0 0,-2 0 0,-2 0 0,24 0 0,1 0-200,-24 0 0,2 0 1,-4 0 199,8 0 0,-2 0 208,1 0 1,0 0-209,3 0 0,-3 0 0,-20 0 0,-3 0-149,2 0 0,-2 0 149,48 0 0,-26 0 0,24 0 0,-25 0 0,8 0 0,-3 0 0,-7 0 2624,-8 0-2624,4 0 2072,-16 0-2072,1 0 1291,-2 0-1291,-8 0 425,-1 5-425,1-3 0,0 4 0,7 0 0,3-4 0,8 4 0,-1-6 0,1 7 0,0-6 0,0 6 0,-1-7 0,1 6 0,-8-4 0,-3 4 0,1-6 0,-13 0 0,11 0 0,-14 0 0,8 0 0,0 0 0,-8 0 0,6 0 0,-12 0 0,12 0 0,-12 0 0,12 0 0,-12 0 0,12 0 0,-5 0 0,6 0 0,1 0 0,0 0 0,7 0 0,-5 0 0,14 0 0,-15 0 0,15 0 0,-14 0 0,14 0 0,-15 0 0,7 0 0,-8 0 0,-1 0 0,1 0 0,-7 0 0,5 0 0,-12 0 0,-1 0 0,-2 0 0,-5 0 0,11 0 0,-4 0 0,11 0 0,-10 0 0,12 0 0,-5 0 0,6 0 0,1 0 0,-7 0 0,5 0 0,-12 0 0,5 0 0,-13 0 0,-1 0 0,-6 0 0,0 0 0,-1 0 0,1 0 0,0 0 0,-1 0 0,0 0 0,-4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t>2022/12/5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12858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125232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195401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1FC198-2D83-4DFC-8CDD-7D23AF44D411}" type="slidenum">
              <a:rPr lang="zh-CN" altLang="en-US" smtClean="0"/>
              <a:t>9</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latin typeface="FangSong" panose="02010609060101010101" pitchFamily="49" charset="-122"/>
              <a:ea typeface="FangSong" panose="02010609060101010101" pitchFamily="49" charset="-122"/>
            </a:endParaRPr>
          </a:p>
          <a:p>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A11FC198-2D83-4DFC-8CDD-7D23AF44D411}" type="slidenum">
              <a:rPr lang="zh-CN" altLang="en-US" smtClean="0"/>
              <a:t>11</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98A0-B44E-5533-68FF-07B90CE092C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N"/>
          </a:p>
        </p:txBody>
      </p:sp>
      <p:sp>
        <p:nvSpPr>
          <p:cNvPr id="3" name="Subtitle 2">
            <a:extLst>
              <a:ext uri="{FF2B5EF4-FFF2-40B4-BE49-F238E27FC236}">
                <a16:creationId xmlns:a16="http://schemas.microsoft.com/office/drawing/2014/main" id="{CBF68CF4-C382-7554-0FE5-AE05A6329FE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860D037E-52E4-0DC4-4F52-1E86B818F1BD}"/>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0950425E-15BA-439F-36D5-009594206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0300D-2709-96B4-41DB-6ED829EE6D7B}"/>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640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5A01-2659-7D1C-8F25-7E2F3B44BDE6}"/>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184F2E0C-740B-0192-D7F8-A710DD676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12DB37E-CB66-292E-B15B-C2110BB2A92F}"/>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8B1FFEA2-3991-CBB1-C5E5-C35DAF020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0C7E1-D144-B0EC-D168-4CFF993A98EB}"/>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17367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AC3ED9-626A-E655-071A-EAEB022975E9}"/>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C770BBDE-C1C9-F460-F7C3-C1C35878C7C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4470B3B-685A-642D-130A-236609DA36AC}"/>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60DFC4D4-B2E9-CC7A-F4E9-04751E6A2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66DAC-63E3-3B0F-90E5-33142F3EED0A}"/>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16893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8688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2" t="82305" r="30635"/>
          <a:stretch>
            <a:fillRect/>
          </a:stretch>
        </p:blipFill>
        <p:spPr>
          <a:xfrm>
            <a:off x="6516216" y="-92546"/>
            <a:ext cx="2627784" cy="631815"/>
          </a:xfrm>
          <a:prstGeom prst="rect">
            <a:avLst/>
          </a:prstGeom>
        </p:spPr>
      </p:pic>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l="40556" t="14003" r="-243" b="56581"/>
          <a:stretch>
            <a:fillRect/>
          </a:stretch>
        </p:blipFill>
        <p:spPr>
          <a:xfrm>
            <a:off x="-1" y="4001225"/>
            <a:ext cx="3562835" cy="114227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BB01-1F52-82B1-AC13-B0A320E48A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3E78CD2-03A1-07E9-0B32-AF789529A7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47D98F8-BE7F-CFA8-5071-53D1F633EA30}"/>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92FD41DC-87C8-C79E-DA48-4D9886232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8C2A-922E-D60C-5AE3-F7925494503A}"/>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4030647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24B-2441-615D-3915-346E5FE75A0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F60BE6A5-8048-CDC4-3154-F36AA6B50A0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C5B88B-4237-187D-7402-3A9F8ED03EEE}"/>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96904649-596F-70EF-DCA1-459F6AD9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FC31C-2D86-D8BC-0B2E-96C9A3BFF787}"/>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407551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1FD8-AABF-D8EF-C14C-AB0F7A35966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4CFC73A3-69AB-AEB7-EEDE-F271395387A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0E62B212-9379-40D1-CF18-310862846D7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E4D5E886-86E8-1955-D774-2B5B5C1F9E87}"/>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a:extLst>
              <a:ext uri="{FF2B5EF4-FFF2-40B4-BE49-F238E27FC236}">
                <a16:creationId xmlns:a16="http://schemas.microsoft.com/office/drawing/2014/main" id="{7C39CBF0-459A-5E2E-B1D5-2DD376EDB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18CF51-6AD3-68EB-3B88-C94D87DC9115}"/>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116222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53CE-88AC-0A2A-E316-E57C10A8C269}"/>
              </a:ext>
            </a:extLst>
          </p:cNvPr>
          <p:cNvSpPr>
            <a:spLocks noGrp="1"/>
          </p:cNvSpPr>
          <p:nvPr>
            <p:ph type="title"/>
          </p:nvPr>
        </p:nvSpPr>
        <p:spPr>
          <a:xfrm>
            <a:off x="629841" y="273844"/>
            <a:ext cx="7886700" cy="994172"/>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4FBB86C-7BCD-98AA-80EE-6A1FEB22CB0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144DDC3-54EC-246A-1C63-7CE33EB0273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BA5A9121-AE55-B90A-FE0F-93EE0AC92F8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25BAC-8313-970D-EE64-A7608D060D3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3D98D516-4AD3-4478-2CA4-127F764C0032}"/>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8" name="Footer Placeholder 7">
            <a:extLst>
              <a:ext uri="{FF2B5EF4-FFF2-40B4-BE49-F238E27FC236}">
                <a16:creationId xmlns:a16="http://schemas.microsoft.com/office/drawing/2014/main" id="{CFEFF958-3BEB-3CEB-E192-80BD9135F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415666-0A56-3B8C-8BEA-3B28D98F4D82}"/>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218408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F5D1-6C80-D725-3E92-862530904760}"/>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5F93EA01-1534-6EC8-4C33-10330898084C}"/>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4" name="Footer Placeholder 3">
            <a:extLst>
              <a:ext uri="{FF2B5EF4-FFF2-40B4-BE49-F238E27FC236}">
                <a16:creationId xmlns:a16="http://schemas.microsoft.com/office/drawing/2014/main" id="{51599E18-FC38-9F05-7D8D-3FEB68F12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8D59A5-0C61-4028-7328-0713EDF3AEF3}"/>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218173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D32857-63CF-5535-3809-EC35E12DAC37}"/>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3" name="Footer Placeholder 2">
            <a:extLst>
              <a:ext uri="{FF2B5EF4-FFF2-40B4-BE49-F238E27FC236}">
                <a16:creationId xmlns:a16="http://schemas.microsoft.com/office/drawing/2014/main" id="{17D9ED15-A932-1A05-E835-5B45F934A9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4305FB-943C-0C8A-5A50-421465BFEFF6}"/>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5172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015A-0840-2449-64BC-64A570FA2C0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6E701324-725C-CB78-00C3-158333A5D41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2550454B-FCE0-0DEA-35AA-7E7EF5FF4AD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86C6D4A-6314-355C-3DAA-557A1D65C857}"/>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a:extLst>
              <a:ext uri="{FF2B5EF4-FFF2-40B4-BE49-F238E27FC236}">
                <a16:creationId xmlns:a16="http://schemas.microsoft.com/office/drawing/2014/main" id="{F2400D46-0C5E-E74B-2F53-9DC7C483A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83FFD-65D4-C5CC-1EB7-77A3676304F5}"/>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238896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D1E2-C7DB-8311-EED6-9D7AA0E0099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5BAE58C6-804A-6946-878A-9497633BCF4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N"/>
          </a:p>
        </p:txBody>
      </p:sp>
      <p:sp>
        <p:nvSpPr>
          <p:cNvPr id="4" name="Text Placeholder 3">
            <a:extLst>
              <a:ext uri="{FF2B5EF4-FFF2-40B4-BE49-F238E27FC236}">
                <a16:creationId xmlns:a16="http://schemas.microsoft.com/office/drawing/2014/main" id="{15904718-F9E8-3B33-5F49-AE842DC140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0BA4C90-724F-3954-6663-74772854BC6F}"/>
              </a:ext>
            </a:extLst>
          </p:cNvPr>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a:extLst>
              <a:ext uri="{FF2B5EF4-FFF2-40B4-BE49-F238E27FC236}">
                <a16:creationId xmlns:a16="http://schemas.microsoft.com/office/drawing/2014/main" id="{8B919E17-6341-8B59-78B9-62B2C93E8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A3792-8578-08C8-E94C-EF09A2F4F7C2}"/>
              </a:ext>
            </a:extLst>
          </p:cNvPr>
          <p:cNvSpPr>
            <a:spLocks noGrp="1"/>
          </p:cNvSpPr>
          <p:nvPr>
            <p:ph type="sldNum" sz="quarter" idx="12"/>
          </p:nvPr>
        </p:nvSpPr>
        <p:spPr/>
        <p:txBody>
          <a:bodyPr/>
          <a:lstStyle/>
          <a:p>
            <a:fld id="{DE7595FF-218F-4976-A6CF-93A839C0F33A}" type="slidenum">
              <a:rPr lang="en-US" smtClean="0"/>
              <a:t>‹#›</a:t>
            </a:fld>
            <a:endParaRPr lang="en-US"/>
          </a:p>
        </p:txBody>
      </p:sp>
    </p:spTree>
    <p:extLst>
      <p:ext uri="{BB962C8B-B14F-4D97-AF65-F5344CB8AC3E}">
        <p14:creationId xmlns:p14="http://schemas.microsoft.com/office/powerpoint/2010/main" val="1654636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5893B1-5DA6-36CE-7ECA-B7AACA32A25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1B1DFB2-49A4-89EB-D10E-6675FE59D14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F23FA65-DE7F-E1E1-777E-8549C71335B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98CB48-C36E-4595-BB70-644A0A838770}" type="datetimeFigureOut">
              <a:rPr lang="en-US" smtClean="0"/>
              <a:t>12/5/22</a:t>
            </a:fld>
            <a:endParaRPr lang="en-US"/>
          </a:p>
        </p:txBody>
      </p:sp>
      <p:sp>
        <p:nvSpPr>
          <p:cNvPr id="5" name="Footer Placeholder 4">
            <a:extLst>
              <a:ext uri="{FF2B5EF4-FFF2-40B4-BE49-F238E27FC236}">
                <a16:creationId xmlns:a16="http://schemas.microsoft.com/office/drawing/2014/main" id="{2E97EFA5-C352-17CE-4BEE-A112651207D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F1D9A2-E32E-14EA-A6A7-BAB03A2FA1C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E7595FF-218F-4976-A6CF-93A839C0F33A}" type="slidenum">
              <a:rPr lang="en-US" smtClean="0"/>
              <a:t>‹#›</a:t>
            </a:fld>
            <a:endParaRPr lang="en-US"/>
          </a:p>
        </p:txBody>
      </p:sp>
      <p:sp>
        <p:nvSpPr>
          <p:cNvPr id="7" name="矩形 1">
            <a:extLst>
              <a:ext uri="{FF2B5EF4-FFF2-40B4-BE49-F238E27FC236}">
                <a16:creationId xmlns:a16="http://schemas.microsoft.com/office/drawing/2014/main" id="{AE89DB58-E2B9-5EA1-1579-3760C46435E4}"/>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7854157"/>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660" r:id="rId13"/>
    <p:sldLayoutId id="214748366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hyperlink" Target="https://www.nature.com/articles/s41467-019-10301-1"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0.xml"/><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1.xml"/><Relationship Id="rId7" Type="http://schemas.openxmlformats.org/officeDocument/2006/relationships/customXml" Target="../ink/ink5.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5.png"/><Relationship Id="rId5" Type="http://schemas.openxmlformats.org/officeDocument/2006/relationships/customXml" Target="../ink/ink4.xml"/><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customXml" Target="../ink/ink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hyperlink" Target="https://measures.scienceofbehaviorchange.org/?domains=All&amp;type=Task&amp;duration=All&amp;target_population=All&amp;stage=All&amp;measure_source=All&amp;page=1&amp;page_size=50&amp;data=&amp;sort_by=popular"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EC3135-9C9F-ECEB-1A4A-FD2D86450593}"/>
              </a:ext>
            </a:extLst>
          </p:cNvPr>
          <p:cNvSpPr>
            <a:spLocks noGrp="1"/>
          </p:cNvSpPr>
          <p:nvPr>
            <p:ph type="ctrTitle"/>
          </p:nvPr>
        </p:nvSpPr>
        <p:spPr>
          <a:xfrm>
            <a:off x="1143000" y="1060078"/>
            <a:ext cx="6858000" cy="3321794"/>
          </a:xfrm>
        </p:spPr>
        <p:txBody>
          <a:bodyPr>
            <a:noAutofit/>
          </a:bodyPr>
          <a:lstStyle/>
          <a:p>
            <a:pPr>
              <a:defRPr/>
            </a:pPr>
            <a:r>
              <a:rPr lang="en-US" sz="24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Advanced Psychological Statistics</a:t>
            </a:r>
            <a:r>
              <a:rPr lang="zh-CN" altLang="en-US" sz="24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 </a:t>
            </a:r>
            <a:r>
              <a:rPr lang="en-US" altLang="zh-CN" sz="24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and Bayesian Analysis</a:t>
            </a:r>
            <a:br>
              <a:rPr lang="en-US" sz="24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br>
            <a:br>
              <a:rPr lang="en-US" sz="900" b="1" kern="100" dirty="0">
                <a:ln/>
                <a:solidFill>
                  <a:schemeClr val="tx1"/>
                </a:solidFill>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rPr>
            </a:br>
            <a:r>
              <a:rPr lang="zh-CN" altLang="en-US" sz="2000" b="1" kern="100" dirty="0">
                <a:ln/>
                <a:solidFill>
                  <a:schemeClr val="tx1"/>
                </a:solidFill>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rPr>
              <a:t>高级心理统计和贝叶斯分析</a:t>
            </a:r>
            <a:br>
              <a:rPr lang="en-US" altLang="zh-CN" sz="2000" b="1" kern="100" dirty="0">
                <a:ln/>
                <a:solidFill>
                  <a:schemeClr val="tx1"/>
                </a:solidFill>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rPr>
            </a:br>
            <a:br>
              <a:rPr lang="en-US" altLang="zh-CN" sz="2400" b="1" kern="100" dirty="0">
                <a:ln/>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rPr>
            </a:br>
            <a:r>
              <a:rPr lang="en-US" sz="48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The final project</a:t>
            </a:r>
            <a:endParaRPr lang="en-CN" sz="2400" dirty="0"/>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9974A-A158-FF04-07B6-3390B1B4F1BE}"/>
              </a:ext>
            </a:extLst>
          </p:cNvPr>
          <p:cNvSpPr>
            <a:spLocks noGrp="1"/>
          </p:cNvSpPr>
          <p:nvPr>
            <p:ph type="title"/>
          </p:nvPr>
        </p:nvSpPr>
        <p:spPr/>
        <p:txBody>
          <a:bodyPr/>
          <a:lstStyle/>
          <a:p>
            <a:endParaRPr lang="en-CN"/>
          </a:p>
        </p:txBody>
      </p:sp>
      <p:sp>
        <p:nvSpPr>
          <p:cNvPr id="5" name="Content Placeholder 4">
            <a:extLst>
              <a:ext uri="{FF2B5EF4-FFF2-40B4-BE49-F238E27FC236}">
                <a16:creationId xmlns:a16="http://schemas.microsoft.com/office/drawing/2014/main" id="{EA8609E6-2DC5-15A8-A2E4-328771730473}"/>
              </a:ext>
            </a:extLst>
          </p:cNvPr>
          <p:cNvSpPr>
            <a:spLocks noGrp="1"/>
          </p:cNvSpPr>
          <p:nvPr>
            <p:ph idx="1"/>
          </p:nvPr>
        </p:nvSpPr>
        <p:spPr/>
        <p:txBody>
          <a:bodyPr/>
          <a:lstStyle/>
          <a:p>
            <a:pPr marL="0" indent="0" defTabSz="457200">
              <a:lnSpc>
                <a:spcPct val="150000"/>
              </a:lnSpc>
              <a:buNone/>
            </a:pPr>
            <a:r>
              <a:rPr lang="zh-CN" altLang="en-US" sz="3200" b="1" dirty="0">
                <a:latin typeface="Times New Roman" panose="02020603050405020304" pitchFamily="18" charset="0"/>
                <a:ea typeface="FangSong" panose="02010609060101010101" pitchFamily="49" charset="-122"/>
                <a:cs typeface="Times New Roman" panose="02020603050405020304" pitchFamily="18" charset="0"/>
              </a:rPr>
              <a:t>建议：</a:t>
            </a:r>
            <a:endParaRPr lang="en-US" altLang="zh-CN" sz="3200"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defTabSz="457200">
              <a:lnSpc>
                <a:spcPct val="150000"/>
              </a:lnSpc>
              <a:buNone/>
            </a:pP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报告语句通顺</a:t>
            </a:r>
            <a:endParaRPr lang="en-US" altLang="zh-CN" sz="2400"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defTabSz="457200">
              <a:lnSpc>
                <a:spcPct val="150000"/>
              </a:lnSpc>
              <a:buNone/>
            </a:pP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PPT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内容简洁、美观</a:t>
            </a:r>
          </a:p>
          <a:p>
            <a:endParaRPr lang="en-CN"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extLst>
              <p:ext uri="{D42A27DB-BD31-4B8C-83A1-F6EECF244321}">
                <p14:modId xmlns:p14="http://schemas.microsoft.com/office/powerpoint/2010/main" val="448218406"/>
              </p:ext>
            </p:extLst>
          </p:nvPr>
        </p:nvGraphicFramePr>
        <p:xfrm>
          <a:off x="387076" y="1268016"/>
          <a:ext cx="8601623" cy="3836502"/>
        </p:xfrm>
        <a:graphic>
          <a:graphicData uri="http://schemas.openxmlformats.org/drawingml/2006/table">
            <a:tbl>
              <a:tblPr firstRow="1" bandRow="1">
                <a:tableStyleId>{7DF18680-E054-41AD-8BC1-D1AEF772440D}</a:tableStyleId>
              </a:tblPr>
              <a:tblGrid>
                <a:gridCol w="1229760">
                  <a:extLst>
                    <a:ext uri="{9D8B030D-6E8A-4147-A177-3AD203B41FA5}">
                      <a16:colId xmlns:a16="http://schemas.microsoft.com/office/drawing/2014/main" val="20000"/>
                    </a:ext>
                  </a:extLst>
                </a:gridCol>
                <a:gridCol w="3503303">
                  <a:extLst>
                    <a:ext uri="{9D8B030D-6E8A-4147-A177-3AD203B41FA5}">
                      <a16:colId xmlns:a16="http://schemas.microsoft.com/office/drawing/2014/main" val="20001"/>
                    </a:ext>
                  </a:extLst>
                </a:gridCol>
                <a:gridCol w="1934280">
                  <a:extLst>
                    <a:ext uri="{9D8B030D-6E8A-4147-A177-3AD203B41FA5}">
                      <a16:colId xmlns:a16="http://schemas.microsoft.com/office/drawing/2014/main" val="20002"/>
                    </a:ext>
                  </a:extLst>
                </a:gridCol>
                <a:gridCol w="1934280">
                  <a:extLst>
                    <a:ext uri="{9D8B030D-6E8A-4147-A177-3AD203B41FA5}">
                      <a16:colId xmlns:a16="http://schemas.microsoft.com/office/drawing/2014/main" val="20003"/>
                    </a:ext>
                  </a:extLst>
                </a:gridCol>
              </a:tblGrid>
              <a:tr h="0">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txBody>
                  <a:tcPr>
                    <a:solidFill>
                      <a:srgbClr val="5B9CD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800" b="1" dirty="0">
                          <a:latin typeface="Times New Roman" panose="02020603050405020304" pitchFamily="18" charset="0"/>
                          <a:ea typeface="FangSong" panose="02010609060101010101" pitchFamily="49" charset="-122"/>
                          <a:cs typeface="Times New Roman" panose="02020603050405020304" pitchFamily="18" charset="0"/>
                        </a:rPr>
                        <a:t>代码 </a:t>
                      </a:r>
                      <a:r>
                        <a:rPr lang="en-US" altLang="zh-CN" sz="1800" b="1" dirty="0">
                          <a:latin typeface="Times New Roman" panose="02020603050405020304" pitchFamily="18" charset="0"/>
                          <a:ea typeface="FangSong" panose="02010609060101010101" pitchFamily="49" charset="-122"/>
                          <a:cs typeface="Times New Roman" panose="02020603050405020304" pitchFamily="18" charset="0"/>
                        </a:rPr>
                        <a:t>40%</a:t>
                      </a:r>
                    </a:p>
                  </a:txBody>
                  <a:tcPr/>
                </a:tc>
                <a:tc>
                  <a:txBody>
                    <a:bodyPr/>
                    <a:lstStyle/>
                    <a:p>
                      <a:pPr algn="ctr"/>
                      <a:r>
                        <a:rPr lang="en-US" sz="1800" b="1" dirty="0">
                          <a:latin typeface="Times New Roman" panose="02020603050405020304" pitchFamily="18" charset="0"/>
                          <a:ea typeface="FangSong" panose="02010609060101010101" pitchFamily="49" charset="-122"/>
                          <a:cs typeface="Times New Roman" panose="02020603050405020304" pitchFamily="18" charset="0"/>
                        </a:rPr>
                        <a:t>论文</a:t>
                      </a:r>
                      <a:r>
                        <a:rPr lang="en-US" altLang="zh-CN" sz="1800" b="1" dirty="0">
                          <a:latin typeface="Times New Roman" panose="02020603050405020304" pitchFamily="18" charset="0"/>
                          <a:ea typeface="FangSong" panose="02010609060101010101" pitchFamily="49" charset="-122"/>
                          <a:cs typeface="Times New Roman" panose="02020603050405020304" pitchFamily="18" charset="0"/>
                        </a:rPr>
                        <a:t>30%</a:t>
                      </a:r>
                      <a:endParaRPr lang="en-US" sz="1800" b="1" dirty="0">
                        <a:latin typeface="Times New Roman" panose="02020603050405020304" pitchFamily="18" charset="0"/>
                        <a:ea typeface="FangSong" panose="02010609060101010101" pitchFamily="49" charset="-122"/>
                        <a:cs typeface="Times New Roman" panose="02020603050405020304" pitchFamily="18" charset="0"/>
                      </a:endParaRPr>
                    </a:p>
                  </a:txBody>
                  <a:tcPr/>
                </a:tc>
                <a:tc>
                  <a:txBody>
                    <a:bodyPr/>
                    <a:lstStyle/>
                    <a:p>
                      <a:pPr algn="ctr"/>
                      <a:r>
                        <a:rPr lang="zh-CN" altLang="en-US" sz="1800" b="1" dirty="0">
                          <a:latin typeface="Times New Roman" panose="02020603050405020304" pitchFamily="18" charset="0"/>
                          <a:ea typeface="FangSong" panose="02010609060101010101" pitchFamily="49" charset="-122"/>
                          <a:cs typeface="Times New Roman" panose="02020603050405020304" pitchFamily="18" charset="0"/>
                        </a:rPr>
                        <a:t>报告</a:t>
                      </a:r>
                      <a:r>
                        <a:rPr lang="en-US" altLang="zh-CN" sz="1800" b="1" dirty="0">
                          <a:latin typeface="Times New Roman" panose="02020603050405020304" pitchFamily="18" charset="0"/>
                          <a:ea typeface="FangSong" panose="02010609060101010101" pitchFamily="49" charset="-122"/>
                          <a:cs typeface="Times New Roman" panose="02020603050405020304" pitchFamily="18" charset="0"/>
                        </a:rPr>
                        <a:t>30%</a:t>
                      </a:r>
                      <a:endParaRPr lang="en-US" sz="1800" b="1" dirty="0">
                        <a:latin typeface="Times New Roman" panose="02020603050405020304" pitchFamily="18" charset="0"/>
                        <a:ea typeface="FangSong"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422742">
                <a:tc rowSpan="3">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Times New Roman" panose="02020603050405020304" pitchFamily="18" charset="0"/>
                          <a:ea typeface="FangSong" panose="02010609060101010101" pitchFamily="49" charset="-122"/>
                          <a:cs typeface="Times New Roman" panose="02020603050405020304" pitchFamily="18" charset="0"/>
                        </a:rPr>
                        <a:t>基础要求</a:t>
                      </a:r>
                      <a:endParaRPr lang="en-US" altLang="zh-CN" sz="1800" b="1" dirty="0">
                        <a:solidFill>
                          <a:schemeClr val="bg1"/>
                        </a:solidFill>
                        <a:latin typeface="Times New Roman" panose="02020603050405020304" pitchFamily="18" charset="0"/>
                        <a:ea typeface="FangSong" panose="02010609060101010101" pitchFamily="49" charset="-122"/>
                        <a:cs typeface="Times New Roman" panose="02020603050405020304" pitchFamily="18" charset="0"/>
                      </a:endParaRPr>
                    </a:p>
                  </a:txBody>
                  <a:tcPr anchor="ctr">
                    <a:solidFill>
                      <a:srgbClr val="5B9CD5"/>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可运行</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内容的完整性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时间分配的合理性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1"/>
                  </a:ext>
                </a:extLst>
              </a:tr>
              <a:tr h="509010">
                <a:tc vMerge="1">
                  <a:txBody>
                    <a:bodyPr/>
                    <a:lstStyle/>
                    <a:p>
                      <a:endParaRPr lang="zh-CN"/>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完整贝叶斯分析流程</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逻辑的连贯性和一致性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讲述的清晰性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p>
                      <a:pPr algn="ctr"/>
                      <a:endParaRPr lang="en-US"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2"/>
                  </a:ext>
                </a:extLst>
              </a:tr>
              <a:tr h="925473">
                <a:tc vMerge="1">
                  <a:txBody>
                    <a:bodyPr/>
                    <a:lstStyle/>
                    <a:p>
                      <a:endParaRPr lang="zh-CN"/>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代码的可读性（包括对代码的注释与辅助文字）</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kern="1200" dirty="0">
                          <a:solidFill>
                            <a:schemeClr val="dk1"/>
                          </a:solidFill>
                          <a:latin typeface="Times New Roman" panose="02020603050405020304" pitchFamily="18" charset="0"/>
                          <a:ea typeface="FangSong" panose="02010609060101010101" pitchFamily="49" charset="-122"/>
                          <a:cs typeface="Times New Roman" panose="02020603050405020304" pitchFamily="18" charset="0"/>
                        </a:rPr>
                        <a:t>格式的标准性</a:t>
                      </a:r>
                      <a:endParaRPr lang="en-US" altLang="zh-CN" sz="1600" b="1" kern="1200" dirty="0">
                        <a:solidFill>
                          <a:schemeClr val="dk1"/>
                        </a:solidFill>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团队分工的合理性（侧重于整个项目完成的分工）</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p>
                      <a:pPr algn="ctr"/>
                      <a:endParaRPr lang="en-US"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3"/>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Times New Roman" panose="02020603050405020304" pitchFamily="18" charset="0"/>
                          <a:ea typeface="FangSong" panose="02010609060101010101" pitchFamily="49" charset="-122"/>
                          <a:cs typeface="Times New Roman" panose="02020603050405020304" pitchFamily="18" charset="0"/>
                        </a:rPr>
                        <a:t>加分项</a:t>
                      </a:r>
                      <a:endParaRPr lang="en-US" altLang="zh-CN" sz="1800" b="1" dirty="0">
                        <a:solidFill>
                          <a:schemeClr val="bg1"/>
                        </a:solidFill>
                        <a:latin typeface="Times New Roman" panose="02020603050405020304" pitchFamily="18" charset="0"/>
                        <a:ea typeface="FangSong" panose="02010609060101010101" pitchFamily="49" charset="-122"/>
                        <a:cs typeface="Times New Roman" panose="02020603050405020304" pitchFamily="18" charset="0"/>
                      </a:endParaRPr>
                    </a:p>
                  </a:txBody>
                  <a:tcPr anchor="ctr">
                    <a:solidFill>
                      <a:srgbClr val="5B9CD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方法的合适性，图表的美观性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研究问题的创新性</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p>
                      <a:endParaRPr lang="en-US"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FangSong" panose="02010609060101010101" pitchFamily="49" charset="-122"/>
                          <a:cs typeface="Times New Roman" panose="02020603050405020304" pitchFamily="18" charset="0"/>
                        </a:rPr>
                        <a:t>ppt</a:t>
                      </a:r>
                      <a:r>
                        <a:rPr lang="zh-CN" altLang="en-US" sz="1600" b="1" dirty="0">
                          <a:latin typeface="Times New Roman" panose="02020603050405020304" pitchFamily="18" charset="0"/>
                          <a:ea typeface="FangSong" panose="02010609060101010101" pitchFamily="49" charset="-122"/>
                          <a:cs typeface="Times New Roman" panose="02020603050405020304" pitchFamily="18" charset="0"/>
                        </a:rPr>
                        <a:t>的整洁美观</a:t>
                      </a:r>
                      <a:endParaRPr lang="en-US" altLang="zh-CN" sz="1600" b="1"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4"/>
                  </a:ext>
                </a:extLst>
              </a:tr>
              <a:tr h="813391">
                <a:tc gridSpan="4">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对于报告的评分每组对其他组进行评分</a:t>
                      </a:r>
                      <a:r>
                        <a:rPr lang="en-US" altLang="zh-CN"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胡传鹏老师和三位助教进行评分，取平均作为最终得分。</a:t>
                      </a:r>
                      <a:endParaRPr lang="en-US" altLang="zh-CN"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对于代码及论文的评分，将由胡传鹏老师和三位助教进行评分，并取平均值作为最终得分。</a:t>
                      </a:r>
                      <a:endParaRPr lang="en-US" altLang="zh-CN" sz="1600" b="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txBody>
                  <a:tcPr/>
                </a:tc>
                <a:tc hMerge="1">
                  <a:txBody>
                    <a:bodyPr/>
                    <a:lstStyle/>
                    <a:p>
                      <a:endParaRPr lang="zh-CN"/>
                    </a:p>
                  </a:txBody>
                  <a:tcPr>
                    <a:solidFill>
                      <a:schemeClr val="accent1">
                        <a:lumMod val="40000"/>
                        <a:lumOff val="60000"/>
                      </a:schemeClr>
                    </a:solidFill>
                  </a:tcPr>
                </a:tc>
                <a:tc hMerge="1">
                  <a:txBody>
                    <a:bodyPr/>
                    <a:lstStyle/>
                    <a:p>
                      <a:endParaRPr lang="zh-CN"/>
                    </a:p>
                  </a:txBody>
                  <a:tcPr>
                    <a:solidFill>
                      <a:schemeClr val="accent1">
                        <a:lumMod val="40000"/>
                        <a:lumOff val="60000"/>
                      </a:schemeClr>
                    </a:solidFill>
                  </a:tcPr>
                </a:tc>
                <a:tc hMerge="1">
                  <a:txBody>
                    <a:bodyPr/>
                    <a:lstStyle/>
                    <a:p>
                      <a:endParaRPr lang="zh-CN"/>
                    </a:p>
                  </a:txBody>
                  <a:tcPr>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595A40C1-45DA-6407-E94D-6AAC9531AECD}"/>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Scoring</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9"/>
          <p:cNvSpPr>
            <a:spLocks noGrp="1" noRot="1" noChangeAspect="1" noMove="1" noResize="1" noEditPoints="1" noAdjustHandles="1" noChangeArrowheads="1" noChangeShapeType="1" noTextEdit="1"/>
          </p:cNvSpPr>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application&#10;&#10;Description automatically generated"/>
          <p:cNvPicPr>
            <a:picLocks noChangeAspect="1"/>
          </p:cNvPicPr>
          <p:nvPr/>
        </p:nvPicPr>
        <p:blipFill>
          <a:blip r:embed="rId4"/>
          <a:stretch>
            <a:fillRect/>
          </a:stretch>
        </p:blipFill>
        <p:spPr>
          <a:xfrm>
            <a:off x="-7680" y="-20538"/>
            <a:ext cx="9151680" cy="4026736"/>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65" name="Arc 61"/>
          <p:cNvSpPr>
            <a:spLocks noGrp="1" noRot="1" noChangeAspect="1" noMove="1" noResize="1" noEditPoints="1" noAdjustHandles="1" noChangeArrowheads="1" noChangeShapeType="1" noTextEdit="1"/>
          </p:cNvSpPr>
          <p:nvPr/>
        </p:nvSpPr>
        <p:spPr>
          <a:xfrm rot="6269068">
            <a:off x="6538384" y="2504456"/>
            <a:ext cx="2240924" cy="2240924"/>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p:cNvSpPr/>
          <p:nvPr/>
        </p:nvSpPr>
        <p:spPr>
          <a:xfrm>
            <a:off x="261545" y="4443958"/>
            <a:ext cx="5665101" cy="336368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hlinkClick r:id="rId5"/>
              </a:rPr>
              <a:t>https://www.nature.com/articles/s41467-019-10301-1</a:t>
            </a:r>
            <a:r>
              <a:rPr lang="en-US" dirty="0">
                <a:latin typeface="Times New Roman" panose="02020603050405020304" pitchFamily="18" charset="0"/>
                <a:cs typeface="Times New Roman" panose="02020603050405020304" pitchFamily="18" charset="0"/>
              </a:rPr>
              <a:t> </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889760" y="1493520"/>
            <a:ext cx="309880" cy="368300"/>
          </a:xfrm>
          <a:prstGeom prst="rect">
            <a:avLst/>
          </a:prstGeom>
          <a:noFill/>
        </p:spPr>
        <p:txBody>
          <a:bodyPr wrap="none" rtlCol="0">
            <a:spAutoFit/>
          </a:bodyPr>
          <a:lstStyle/>
          <a:p>
            <a:endParaRPr lang="en-US"/>
          </a:p>
        </p:txBody>
      </p:sp>
      <p:sp>
        <p:nvSpPr>
          <p:cNvPr id="3" name="Title 2">
            <a:extLst>
              <a:ext uri="{FF2B5EF4-FFF2-40B4-BE49-F238E27FC236}">
                <a16:creationId xmlns:a16="http://schemas.microsoft.com/office/drawing/2014/main" id="{F946D028-3E78-D71C-F3B2-0D06DBDCBD04}"/>
              </a:ext>
            </a:extLst>
          </p:cNvPr>
          <p:cNvSpPr>
            <a:spLocks noGrp="1"/>
          </p:cNvSpPr>
          <p:nvPr>
            <p:ph type="title"/>
          </p:nvPr>
        </p:nvSpPr>
        <p:spPr/>
        <p:txBody>
          <a:bodyPr/>
          <a:lstStyle/>
          <a:p>
            <a:r>
              <a:rPr lang="en-US" altLang="zh-CN" sz="3200" b="1" dirty="0">
                <a:latin typeface="Times New Roman" panose="02020603050405020304" pitchFamily="18" charset="0"/>
                <a:ea typeface="华文琥珀" panose="02010800040101010101" pitchFamily="2" charset="-122"/>
                <a:cs typeface="Times New Roman" panose="02020603050405020304" pitchFamily="18" charset="0"/>
                <a:sym typeface="+mn-lt"/>
              </a:rPr>
              <a:t>Self-regulation</a:t>
            </a:r>
            <a:endParaRPr lang="en-CN" dirty="0"/>
          </a:p>
        </p:txBody>
      </p:sp>
      <p:sp>
        <p:nvSpPr>
          <p:cNvPr id="5" name="Content Placeholder 4">
            <a:extLst>
              <a:ext uri="{FF2B5EF4-FFF2-40B4-BE49-F238E27FC236}">
                <a16:creationId xmlns:a16="http://schemas.microsoft.com/office/drawing/2014/main" id="{6AC5E013-07D7-77D4-750A-5D6C9537B681}"/>
              </a:ext>
            </a:extLst>
          </p:cNvPr>
          <p:cNvSpPr>
            <a:spLocks noGrp="1"/>
          </p:cNvSpPr>
          <p:nvPr>
            <p:ph idx="1"/>
          </p:nvPr>
        </p:nvSpPr>
        <p:spPr/>
        <p:txBody>
          <a:bodyPr>
            <a:normAutofit fontScale="92500"/>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Self-regulation is a broad construct </a:t>
            </a:r>
            <a:r>
              <a:rPr lang="en-GB" u="sng" dirty="0">
                <a:latin typeface="Times New Roman" panose="02020603050405020304" pitchFamily="18" charset="0"/>
                <a:cs typeface="Times New Roman" panose="02020603050405020304" pitchFamily="18" charset="0"/>
              </a:rPr>
              <a:t>representing the general ability to recruit cognitive, motivational and emotional resources to achieve long-term goals. </a:t>
            </a:r>
          </a:p>
          <a:p>
            <a:pPr marL="285750" indent="-285750">
              <a:buFont typeface="Arial" panose="020B0604020202020204" pitchFamily="34" charset="0"/>
              <a:buChar char="•"/>
            </a:pPr>
            <a:endParaRPr lang="en-GB"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This construct has been implicated in a host of health-risk behaviours, and is a promising target for fostering beneficial behaviour change. </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Despite its clear importance, the behavioural, psychological and neural components of self-regulation remain poorly understood, which con- tributes to theoretical inconsistencies and hinders maximally effective intervention development. </a:t>
            </a: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p:cNvSpPr>
            <a:spLocks noGrp="1" noRot="1" noChangeAspect="1" noMove="1" noResize="1" noEditPoints="1" noAdjustHandles="1" noChangeArrowheads="1" noChangeShapeType="1" noTextEdit="1"/>
          </p:cNvSpPr>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1" fmla="*/ 0 w 2441321"/>
              <a:gd name="connsiteY0-2" fmla="*/ 0 h 13716"/>
              <a:gd name="connsiteX1-3" fmla="*/ 585917 w 2441321"/>
              <a:gd name="connsiteY1-4" fmla="*/ 0 h 13716"/>
              <a:gd name="connsiteX2-5" fmla="*/ 1123008 w 2441321"/>
              <a:gd name="connsiteY2-6" fmla="*/ 0 h 13716"/>
              <a:gd name="connsiteX3-7" fmla="*/ 1782164 w 2441321"/>
              <a:gd name="connsiteY3-8" fmla="*/ 0 h 13716"/>
              <a:gd name="connsiteX4-9" fmla="*/ 2441321 w 2441321"/>
              <a:gd name="connsiteY4-10" fmla="*/ 0 h 13716"/>
              <a:gd name="connsiteX5-11" fmla="*/ 2441321 w 2441321"/>
              <a:gd name="connsiteY5-12" fmla="*/ 13716 h 13716"/>
              <a:gd name="connsiteX6-13" fmla="*/ 1879817 w 2441321"/>
              <a:gd name="connsiteY6-14" fmla="*/ 13716 h 13716"/>
              <a:gd name="connsiteX7-15" fmla="*/ 1318313 w 2441321"/>
              <a:gd name="connsiteY7-16" fmla="*/ 13716 h 13716"/>
              <a:gd name="connsiteX8-17" fmla="*/ 659157 w 2441321"/>
              <a:gd name="connsiteY8-18" fmla="*/ 13716 h 13716"/>
              <a:gd name="connsiteX9-19" fmla="*/ 0 w 2441321"/>
              <a:gd name="connsiteY9-20" fmla="*/ 13716 h 13716"/>
              <a:gd name="connsiteX10-21" fmla="*/ 0 w 2441321"/>
              <a:gd name="connsiteY10-22"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p:cNvPicPr>
            <a:picLocks noChangeAspect="1"/>
          </p:cNvPicPr>
          <p:nvPr/>
        </p:nvPicPr>
        <p:blipFill rotWithShape="1">
          <a:blip r:embed="rId4"/>
          <a:srcRect t="-2208" r="11484"/>
          <a:stretch>
            <a:fillRect/>
          </a:stretch>
        </p:blipFill>
        <p:spPr>
          <a:xfrm>
            <a:off x="395536" y="948"/>
            <a:ext cx="5748429" cy="5160721"/>
          </a:xfrm>
          <a:prstGeom prst="rect">
            <a:avLst/>
          </a:prstGeom>
        </p:spPr>
      </p:pic>
      <p:sp>
        <p:nvSpPr>
          <p:cNvPr id="13" name="TextBox 12"/>
          <p:cNvSpPr txBox="1"/>
          <p:nvPr/>
        </p:nvSpPr>
        <p:spPr>
          <a:xfrm>
            <a:off x="1082040" y="3291840"/>
            <a:ext cx="309880" cy="368300"/>
          </a:xfrm>
          <a:prstGeom prst="rect">
            <a:avLst/>
          </a:prstGeom>
          <a:noFill/>
        </p:spPr>
        <p:txBody>
          <a:bodyPr wrap="none" rtlCol="0">
            <a:spAutoFit/>
          </a:bodyPr>
          <a:lstStyle/>
          <a:p>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p:cNvSpPr>
            <a:spLocks noGrp="1" noRot="1" noChangeAspect="1" noMove="1" noResize="1" noEditPoints="1" noAdjustHandles="1" noChangeArrowheads="1" noChangeShapeType="1" noTextEdit="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1"/>
          <p:cNvSpPr>
            <a:spLocks noGrp="1" noRot="1" noChangeAspect="1" noMove="1" noResize="1" noEditPoints="1" noAdjustHandles="1" noChangeArrowheads="1" noChangeShapeType="1" noTextEdit="1"/>
          </p:cNvSpPr>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3"/>
          <p:cNvSpPr>
            <a:spLocks noGrp="1" noRot="1" noChangeAspect="1" noMove="1" noResize="1" noEditPoints="1" noAdjustHandles="1" noChangeArrowheads="1" noChangeShapeType="1" noTextEdit="1"/>
          </p:cNvSpPr>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p:cNvSpPr>
            <a:spLocks noGrp="1" noRot="1" noChangeAspect="1" noMove="1" noResize="1" noEditPoints="1" noAdjustHandles="1" noChangeArrowheads="1" noChangeShapeType="1" noTextEdit="1"/>
          </p:cNvSpPr>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a:spLocks noGrp="1" noRot="1" noChangeAspect="1" noMove="1" noResize="1" noEditPoints="1" noAdjustHandles="1" noChangeArrowheads="1" noChangeShapeType="1" noTextEdit="1"/>
          </p:cNvSpPr>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p:cNvSpPr>
            <a:spLocks noGrp="1" noRot="1" noChangeAspect="1" noMove="1" noResize="1" noEditPoints="1" noAdjustHandles="1" noChangeArrowheads="1" noChangeShapeType="1" noTextEdit="1"/>
          </p:cNvSpPr>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p:cNvPicPr>
            <a:picLocks noChangeAspect="1"/>
          </p:cNvPicPr>
          <p:nvPr/>
        </p:nvPicPr>
        <p:blipFill>
          <a:blip r:embed="rId4"/>
          <a:stretch>
            <a:fillRect/>
          </a:stretch>
        </p:blipFill>
        <p:spPr>
          <a:xfrm>
            <a:off x="2257152" y="482600"/>
            <a:ext cx="4629694" cy="4178299"/>
          </a:xfrm>
          <a:prstGeom prst="rect">
            <a:avLst/>
          </a:prstGeom>
          <a:ln>
            <a:noFill/>
          </a:ln>
        </p:spPr>
      </p:pic>
      <p:sp>
        <p:nvSpPr>
          <p:cNvPr id="22" name="Isosceles Triangle 21"/>
          <p:cNvSpPr>
            <a:spLocks noGrp="1" noRot="1" noChangeAspect="1" noMove="1" noResize="1" noEditPoints="1" noAdjustHandles="1" noChangeArrowheads="1" noChangeShapeType="1" noTextEdit="1"/>
          </p:cNvSpPr>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880" y="963370"/>
            <a:ext cx="9144000" cy="3949574"/>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987574"/>
            <a:ext cx="9144000" cy="3640764"/>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D5604-4EA4-B402-660C-4158E8993BE3}"/>
              </a:ext>
            </a:extLst>
          </p:cNvPr>
          <p:cNvSpPr>
            <a:spLocks noGrp="1"/>
          </p:cNvSpPr>
          <p:nvPr>
            <p:ph type="title"/>
          </p:nvPr>
        </p:nvSpPr>
        <p:spPr/>
        <p:txBody>
          <a:bodyPr/>
          <a:lstStyle/>
          <a:p>
            <a:r>
              <a:rPr lang="en-US" sz="3200" b="1" dirty="0" err="1">
                <a:latin typeface="FangSong" panose="02010609060101010101" pitchFamily="49" charset="-122"/>
                <a:ea typeface="FangSong" panose="02010609060101010101" pitchFamily="49" charset="-122"/>
                <a:cs typeface="Times New Roman" panose="02020603050405020304" pitchFamily="18" charset="0"/>
                <a:sym typeface="+mn-lt"/>
              </a:rPr>
              <a:t>大作业的数据集</a:t>
            </a:r>
            <a:endParaRPr lang="en-CN" dirty="0"/>
          </a:p>
        </p:txBody>
      </p:sp>
      <p:sp>
        <p:nvSpPr>
          <p:cNvPr id="4" name="Content Placeholder 3">
            <a:extLst>
              <a:ext uri="{FF2B5EF4-FFF2-40B4-BE49-F238E27FC236}">
                <a16:creationId xmlns:a16="http://schemas.microsoft.com/office/drawing/2014/main" id="{1CE7C5F4-362C-3D6A-951B-232294EF4459}"/>
              </a:ext>
            </a:extLst>
          </p:cNvPr>
          <p:cNvSpPr>
            <a:spLocks noGrp="1"/>
          </p:cNvSpPr>
          <p:nvPr>
            <p:ph idx="1"/>
          </p:nvPr>
        </p:nvSpPr>
        <p:spPr/>
        <p:txBody>
          <a:bodyPr>
            <a:normAutofit/>
          </a:bodyPr>
          <a:lstStyle/>
          <a:p>
            <a:pPr marL="342900" indent="-342900">
              <a:lnSpc>
                <a:spcPct val="13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522 adult participants</a:t>
            </a:r>
            <a:r>
              <a:rPr lang="en-US" sz="2000" dirty="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37 behavioural tasks;</a:t>
            </a:r>
          </a:p>
          <a:p>
            <a:pPr marL="342900" indent="-342900">
              <a:lnSpc>
                <a:spcPct val="13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22 self-report surveys;</a:t>
            </a:r>
          </a:p>
          <a:p>
            <a:pPr marL="342900" indent="-342900">
              <a:lnSpc>
                <a:spcPct val="130000"/>
              </a:lnSpc>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Many of these are supposed to measure self-regulation: risk-taking, temporal discounting and impulsivity.</a:t>
            </a:r>
            <a:endParaRPr lang="en-US" sz="20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文本, 应用程序, 电子邮件&#10;&#10;描述已自动生成">
            <a:extLst>
              <a:ext uri="{FF2B5EF4-FFF2-40B4-BE49-F238E27FC236}">
                <a16:creationId xmlns:a16="http://schemas.microsoft.com/office/drawing/2014/main" id="{15EE8261-C7AF-5CEB-E6E6-544E06D16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233091"/>
            <a:ext cx="6131024" cy="3831890"/>
          </a:xfrm>
          <a:prstGeom prst="rect">
            <a:avLst/>
          </a:prstGeom>
        </p:spPr>
      </p:pic>
      <p:cxnSp>
        <p:nvCxnSpPr>
          <p:cNvPr id="9" name="直线箭头连接符 8">
            <a:extLst>
              <a:ext uri="{FF2B5EF4-FFF2-40B4-BE49-F238E27FC236}">
                <a16:creationId xmlns:a16="http://schemas.microsoft.com/office/drawing/2014/main" id="{C17196F6-6189-888F-813F-D5A5F1E01EEA}"/>
              </a:ext>
            </a:extLst>
          </p:cNvPr>
          <p:cNvCxnSpPr>
            <a:cxnSpLocks/>
          </p:cNvCxnSpPr>
          <p:nvPr/>
        </p:nvCxnSpPr>
        <p:spPr>
          <a:xfrm flipH="1" flipV="1">
            <a:off x="2025853" y="3075806"/>
            <a:ext cx="1368152" cy="12961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 name="Title 2">
            <a:extLst>
              <a:ext uri="{FF2B5EF4-FFF2-40B4-BE49-F238E27FC236}">
                <a16:creationId xmlns:a16="http://schemas.microsoft.com/office/drawing/2014/main" id="{20D6A22A-584A-6648-A4CA-AE1189E4B65E}"/>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和鲸上的大作业项目以及数据集</a:t>
            </a:r>
            <a:endParaRPr lang="en-CN"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5" name="Content Placeholder 4">
            <a:extLst>
              <a:ext uri="{FF2B5EF4-FFF2-40B4-BE49-F238E27FC236}">
                <a16:creationId xmlns:a16="http://schemas.microsoft.com/office/drawing/2014/main" id="{58249955-1E83-E265-A9FC-03CAFBD53026}"/>
              </a:ext>
            </a:extLst>
          </p:cNvPr>
          <p:cNvSpPr>
            <a:spLocks noGrp="1"/>
          </p:cNvSpPr>
          <p:nvPr>
            <p:ph idx="1"/>
          </p:nvPr>
        </p:nvSpPr>
        <p:spPr/>
        <p:txBody>
          <a:bodyPr>
            <a:normAutofit fontScale="85000" lnSpcReduction="20000"/>
          </a:bodyPr>
          <a:lstStyle/>
          <a:p>
            <a:pPr>
              <a:lnSpc>
                <a:spcPct val="150000"/>
              </a:lnSpc>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作业内容：</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每个小组可任意选择</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Eisenberg(2019)</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文章数据集中的多组数据，查阅资料，提出感兴趣的问题并进行探究。</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项目中仅挂载了问卷和行为数据各三份</a:t>
            </a:r>
          </a:p>
          <a:p>
            <a:pPr marL="342900" lvl="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除了</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sym typeface="+mn-ea"/>
              </a:rPr>
              <a:t>Eisenberg(2019)</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sym typeface="+mn-ea"/>
              </a:rPr>
              <a:t>的数据外，可以根据自己兴趣找一些期刊平时用公开数据（见下页）</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需</a:t>
            </a:r>
            <a:r>
              <a:rPr lang="zh-CN" altLang="en-US" sz="2000" b="1" u="sng" dirty="0">
                <a:latin typeface="Times New Roman" panose="02020603050405020304" pitchFamily="18" charset="0"/>
                <a:ea typeface="FangSong" panose="02010609060101010101" pitchFamily="49" charset="-122"/>
                <a:cs typeface="Times New Roman" panose="02020603050405020304" pitchFamily="18" charset="0"/>
              </a:rPr>
              <a:t>在和鲸平台</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提交从数据预处理到结果展示的代码，并将结果整理成文字报告，并用</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ppt</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在课堂上进行展示。</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文本, 应用程序&#10;&#10;描述已自动生成">
            <a:extLst>
              <a:ext uri="{FF2B5EF4-FFF2-40B4-BE49-F238E27FC236}">
                <a16:creationId xmlns:a16="http://schemas.microsoft.com/office/drawing/2014/main" id="{B069D87B-F388-863C-F511-A72C161CD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237946"/>
            <a:ext cx="6203032" cy="3876895"/>
          </a:xfrm>
          <a:prstGeom prst="rect">
            <a:avLst/>
          </a:prstGeom>
        </p:spPr>
      </p:pic>
      <p:sp>
        <p:nvSpPr>
          <p:cNvPr id="3" name="Title 2">
            <a:extLst>
              <a:ext uri="{FF2B5EF4-FFF2-40B4-BE49-F238E27FC236}">
                <a16:creationId xmlns:a16="http://schemas.microsoft.com/office/drawing/2014/main" id="{F01FCCF1-9430-9399-09F9-C58C92AF5E5B}"/>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和鲸上大作业数据集挂载</a:t>
            </a:r>
            <a:endParaRPr lang="en-CN"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A4425E-7365-4D53-E176-A6BAAD356976}"/>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和鲸上大作业数据集挂载</a:t>
            </a:r>
            <a:endParaRPr lang="en-CN" dirty="0"/>
          </a:p>
        </p:txBody>
      </p:sp>
      <p:sp>
        <p:nvSpPr>
          <p:cNvPr id="5" name="Content Placeholder 4">
            <a:extLst>
              <a:ext uri="{FF2B5EF4-FFF2-40B4-BE49-F238E27FC236}">
                <a16:creationId xmlns:a16="http://schemas.microsoft.com/office/drawing/2014/main" id="{A948C1B6-42BF-1BCB-ABC5-86C054D6537A}"/>
              </a:ext>
            </a:extLst>
          </p:cNvPr>
          <p:cNvSpPr>
            <a:spLocks noGrp="1"/>
          </p:cNvSpPr>
          <p:nvPr>
            <p:ph idx="1"/>
          </p:nvPr>
        </p:nvSpPr>
        <p:spPr/>
        <p:txBody>
          <a:bodyPr/>
          <a:lstStyle/>
          <a:p>
            <a:pPr>
              <a:lnSpc>
                <a:spcPct val="130000"/>
              </a:lnSpc>
            </a:pPr>
            <a:r>
              <a:rPr lang="zh-CN" altLang="en-US" sz="2000" dirty="0">
                <a:latin typeface="Times New Roman" panose="02020603050405020304" pitchFamily="18" charset="0"/>
                <a:cs typeface="Times New Roman" panose="02020603050405020304" pitchFamily="18" charset="0"/>
              </a:rPr>
              <a:t>注意，数据集中的数据量比较大，可以考虑按照实验或者问卷条件进行随机抽取较小数量的样本进行分析</a:t>
            </a:r>
            <a:endParaRPr lang="en-US" sz="20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文本, 应用程序, 电子邮件&#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46" y="1754015"/>
            <a:ext cx="7124328" cy="3384783"/>
          </a:xfrm>
          <a:prstGeom prst="rect">
            <a:avLst/>
          </a:prstGeom>
        </p:spPr>
      </p:pic>
      <p:sp>
        <p:nvSpPr>
          <p:cNvPr id="3" name="Title 2">
            <a:extLst>
              <a:ext uri="{FF2B5EF4-FFF2-40B4-BE49-F238E27FC236}">
                <a16:creationId xmlns:a16="http://schemas.microsoft.com/office/drawing/2014/main" id="{718F6806-C4EC-A3A9-BB47-DB373E7308D0}"/>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和鲸上的大作业补充材料</a:t>
            </a:r>
            <a:endParaRPr lang="en-CN"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BD23A-F427-34DC-E9A6-DCCF0337A300}"/>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数据集使用的问卷</a:t>
            </a:r>
            <a:r>
              <a:rPr lang="en-US" altLang="zh-CN" sz="3200" b="1" dirty="0">
                <a:latin typeface="FangSong" panose="02010609060101010101" pitchFamily="49" charset="-122"/>
                <a:ea typeface="FangSong" panose="02010609060101010101" pitchFamily="49" charset="-122"/>
                <a:cs typeface="Times New Roman" panose="02020603050405020304" pitchFamily="18" charset="0"/>
                <a:sym typeface="+mn-lt"/>
              </a:rPr>
              <a:t>/</a:t>
            </a:r>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范式描述查找</a:t>
            </a:r>
            <a:endParaRPr lang="en-CN" dirty="0"/>
          </a:p>
        </p:txBody>
      </p:sp>
      <p:sp>
        <p:nvSpPr>
          <p:cNvPr id="11" name="Content Placeholder 10">
            <a:extLst>
              <a:ext uri="{FF2B5EF4-FFF2-40B4-BE49-F238E27FC236}">
                <a16:creationId xmlns:a16="http://schemas.microsoft.com/office/drawing/2014/main" id="{699A8137-1925-9DB2-CA51-5859A8D5861E}"/>
              </a:ext>
            </a:extLst>
          </p:cNvPr>
          <p:cNvSpPr>
            <a:spLocks noGrp="1"/>
          </p:cNvSpPr>
          <p:nvPr>
            <p:ph idx="1"/>
          </p:nvPr>
        </p:nvSpPr>
        <p:spPr/>
        <p:txBody>
          <a:bodyPr/>
          <a:lstStyle/>
          <a:p>
            <a:pPr>
              <a:lnSpc>
                <a:spcPct val="130000"/>
              </a:lnSpc>
            </a:pPr>
            <a:r>
              <a:rPr lang="en-US" sz="2800" b="1" dirty="0" err="1">
                <a:latin typeface="Times New Roman" panose="02020603050405020304" pitchFamily="18" charset="0"/>
                <a:cs typeface="Times New Roman" panose="02020603050405020304" pitchFamily="18" charset="0"/>
              </a:rPr>
              <a:t>方法一</a:t>
            </a:r>
            <a:r>
              <a:rPr lang="en-US" sz="2800" b="1" dirty="0">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30000"/>
              </a:lnSpc>
              <a:buNone/>
            </a:pPr>
            <a:r>
              <a:rPr lang="en-US" sz="2400" dirty="0" err="1">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和鲸</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课件</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期末大作业材料</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S</a:t>
            </a:r>
            <a:r>
              <a:rPr lang="en-US" sz="2400" dirty="0" err="1">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upplement_Eisenberg</a:t>
            </a:r>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marL="685800" lvl="1" indent="-342900">
              <a:lnSpc>
                <a:spcPct val="130000"/>
              </a:lnSpc>
            </a:pP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对问卷的描述：</a:t>
            </a:r>
            <a:r>
              <a:rPr lang="en-GB" sz="2400" dirty="0">
                <a:latin typeface="Times New Roman" panose="02020603050405020304" pitchFamily="18" charset="0"/>
                <a:ea typeface="FangSong" panose="02010609060101010101" pitchFamily="49" charset="-122"/>
                <a:cs typeface="Times New Roman" panose="02020603050405020304" pitchFamily="18" charset="0"/>
              </a:rPr>
              <a:t>Description of Self-Report Surveys (p26-p34)</a:t>
            </a:r>
            <a:endParaRPr lang="en-GB" sz="3200" dirty="0">
              <a:latin typeface="Times New Roman" panose="02020603050405020304" pitchFamily="18" charset="0"/>
              <a:ea typeface="FangSong" panose="02010609060101010101" pitchFamily="49" charset="-122"/>
              <a:cs typeface="Times New Roman" panose="02020603050405020304" pitchFamily="18" charset="0"/>
            </a:endParaRPr>
          </a:p>
          <a:p>
            <a:pPr marL="685800" lvl="1" indent="-342900">
              <a:lnSpc>
                <a:spcPct val="130000"/>
              </a:lnSpc>
            </a:pPr>
            <a:r>
              <a:rPr lang="zh-CN" altLang="en-GB" sz="2400" dirty="0">
                <a:latin typeface="Times New Roman" panose="02020603050405020304" pitchFamily="18" charset="0"/>
                <a:ea typeface="FangSong" panose="02010609060101010101" pitchFamily="49" charset="-122"/>
                <a:cs typeface="Times New Roman" panose="02020603050405020304" pitchFamily="18" charset="0"/>
              </a:rPr>
              <a:t>对</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行为任务的描述：</a:t>
            </a:r>
            <a:r>
              <a:rPr lang="en-GB" sz="2400" dirty="0">
                <a:latin typeface="Times New Roman" panose="02020603050405020304" pitchFamily="18" charset="0"/>
                <a:ea typeface="FangSong" panose="02010609060101010101" pitchFamily="49" charset="-122"/>
                <a:cs typeface="Times New Roman" panose="02020603050405020304" pitchFamily="18" charset="0"/>
              </a:rPr>
              <a:t>Description of </a:t>
            </a:r>
            <a:r>
              <a:rPr lang="en-GB" sz="2400" dirty="0" err="1">
                <a:latin typeface="Times New Roman" panose="02020603050405020304" pitchFamily="18" charset="0"/>
                <a:ea typeface="FangSong" panose="02010609060101010101" pitchFamily="49" charset="-122"/>
                <a:cs typeface="Times New Roman" panose="02020603050405020304" pitchFamily="18" charset="0"/>
              </a:rPr>
              <a:t>Behavioral</a:t>
            </a:r>
            <a:r>
              <a:rPr lang="en-GB" sz="2400" dirty="0">
                <a:latin typeface="Times New Roman" panose="02020603050405020304" pitchFamily="18" charset="0"/>
                <a:ea typeface="FangSong" panose="02010609060101010101" pitchFamily="49" charset="-122"/>
                <a:cs typeface="Times New Roman" panose="02020603050405020304" pitchFamily="18" charset="0"/>
              </a:rPr>
              <a:t> Tasks</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section (p34-p63)</a:t>
            </a:r>
            <a:endParaRPr lang="en-GB" sz="2400" dirty="0">
              <a:latin typeface="Times New Roman" panose="02020603050405020304" pitchFamily="18" charset="0"/>
              <a:ea typeface="FangSong"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37384" y="1562208"/>
            <a:ext cx="8011080" cy="829945"/>
          </a:xfrm>
          <a:prstGeom prst="rect">
            <a:avLst/>
          </a:prstGeom>
        </p:spPr>
        <p:txBody>
          <a:bodyPr wrap="square">
            <a:spAutoFit/>
          </a:bodyPr>
          <a:lstStyle/>
          <a:p>
            <a:endParaRPr lang="en-GB" sz="2400" b="1" dirty="0">
              <a:solidFill>
                <a:schemeClr val="accent1"/>
              </a:solidFill>
              <a:latin typeface="Times New Roman" panose="02020603050405020304" pitchFamily="18" charset="0"/>
              <a:cs typeface="Times New Roman" panose="02020603050405020304" pitchFamily="18" charset="0"/>
            </a:endParaRPr>
          </a:p>
          <a:p>
            <a:endParaRPr lang="en-US" altLang="zh-CN" sz="2400" b="1" dirty="0">
              <a:solidFill>
                <a:schemeClr val="accent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4"/>
          <a:srcRect t="48526" r="1832"/>
          <a:stretch>
            <a:fillRect/>
          </a:stretch>
        </p:blipFill>
        <p:spPr>
          <a:xfrm>
            <a:off x="737384" y="1694606"/>
            <a:ext cx="7195720" cy="3283878"/>
          </a:xfrm>
          <a:prstGeom prst="rect">
            <a:avLst/>
          </a:prstGeom>
        </p:spPr>
      </p:pic>
      <p:grpSp>
        <p:nvGrpSpPr>
          <p:cNvPr id="5" name="Group 4"/>
          <p:cNvGrpSpPr/>
          <p:nvPr/>
        </p:nvGrpSpPr>
        <p:grpSpPr>
          <a:xfrm>
            <a:off x="2172120" y="2523960"/>
            <a:ext cx="2648160" cy="45720"/>
            <a:chOff x="2172120" y="2523960"/>
            <a:chExt cx="2648160" cy="45720"/>
          </a:xfrm>
        </p:grpSpPr>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172120" y="2523960"/>
                <a:ext cx="1078560" cy="45720"/>
              </p14:xfrm>
            </p:contentPart>
          </mc:Choice>
          <mc:Fallback xmlns="">
            <p:pic>
              <p:nvPicPr>
                <p:cNvPr id="3" name="Ink 2"/>
              </p:nvPicPr>
              <p:blipFill>
                <a:blip r:embed="rId6"/>
              </p:blipFill>
              <p:spPr>
                <a:xfrm>
                  <a:off x="2172120" y="2523960"/>
                  <a:ext cx="1078560" cy="4572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693840" y="2525040"/>
                <a:ext cx="1126440" cy="26640"/>
              </p14:xfrm>
            </p:contentPart>
          </mc:Choice>
          <mc:Fallback xmlns="">
            <p:pic>
              <p:nvPicPr>
                <p:cNvPr id="4" name="Ink 3"/>
              </p:nvPicPr>
              <p:blipFill>
                <a:blip r:embed="rId8"/>
              </p:blipFill>
              <p:spPr>
                <a:xfrm>
                  <a:off x="3693840" y="2525040"/>
                  <a:ext cx="1126440" cy="26640"/>
                </a:xfrm>
                <a:prstGeom prst="rect"/>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1231440" y="4430160"/>
              <a:ext cx="1202760" cy="25560"/>
            </p14:xfrm>
          </p:contentPart>
        </mc:Choice>
        <mc:Fallback xmlns="">
          <p:pic>
            <p:nvPicPr>
              <p:cNvPr id="7" name="Ink 6"/>
            </p:nvPicPr>
            <p:blipFill>
              <a:blip r:embed="rId10"/>
            </p:blipFill>
            <p:spPr>
              <a:xfrm>
                <a:off x="1231440" y="4430160"/>
                <a:ext cx="1202760" cy="25560"/>
              </a:xfrm>
              <a:prstGeom prst="rect"/>
            </p:spPr>
          </p:pic>
        </mc:Fallback>
      </mc:AlternateContent>
      <p:sp>
        <p:nvSpPr>
          <p:cNvPr id="6" name="Title 5">
            <a:extLst>
              <a:ext uri="{FF2B5EF4-FFF2-40B4-BE49-F238E27FC236}">
                <a16:creationId xmlns:a16="http://schemas.microsoft.com/office/drawing/2014/main" id="{B5112F20-3EBC-7E7D-7676-8C612E23CFCB}"/>
              </a:ext>
            </a:extLst>
          </p:cNvPr>
          <p:cNvSpPr>
            <a:spLocks noGrp="1"/>
          </p:cNvSpPr>
          <p:nvPr>
            <p:ph type="title"/>
          </p:nvPr>
        </p:nvSpPr>
        <p:spPr/>
        <p:txBody>
          <a:bodyPr>
            <a:normAutofit fontScale="90000"/>
          </a:bodyPr>
          <a:lstStyle/>
          <a:p>
            <a:r>
              <a:rPr lang="en-US" sz="3600" b="1" dirty="0">
                <a:latin typeface="Times New Roman" panose="02020603050405020304" pitchFamily="18" charset="0"/>
                <a:ea typeface="FangSong" panose="02010609060101010101" pitchFamily="49" charset="-122"/>
                <a:cs typeface="Times New Roman" panose="02020603050405020304" pitchFamily="18" charset="0"/>
                <a:sym typeface="+mn-lt"/>
              </a:rPr>
              <a:t>Example:</a:t>
            </a:r>
            <a:r>
              <a:rPr lang="en-GB" sz="3600" b="1" dirty="0" err="1">
                <a:latin typeface="Times New Roman" panose="02020603050405020304" pitchFamily="18" charset="0"/>
                <a:ea typeface="FangSong" panose="02010609060101010101" pitchFamily="49" charset="-122"/>
                <a:cs typeface="Times New Roman" panose="02020603050405020304" pitchFamily="18" charset="0"/>
              </a:rPr>
              <a:t>Behavioral</a:t>
            </a:r>
            <a:r>
              <a:rPr lang="en-GB" sz="3600" b="1" dirty="0">
                <a:latin typeface="Times New Roman" panose="02020603050405020304" pitchFamily="18" charset="0"/>
                <a:ea typeface="FangSong" panose="02010609060101010101" pitchFamily="49" charset="-122"/>
                <a:cs typeface="Times New Roman" panose="02020603050405020304" pitchFamily="18" charset="0"/>
              </a:rPr>
              <a:t> Inhibition and Approach (BIS/BAS) </a:t>
            </a:r>
            <a:endParaRPr lang="en-CN"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54328" y="1948516"/>
            <a:ext cx="8011080" cy="829945"/>
          </a:xfrm>
          <a:prstGeom prst="rect">
            <a:avLst/>
          </a:prstGeom>
        </p:spPr>
        <p:txBody>
          <a:bodyPr wrap="square">
            <a:spAutoFit/>
          </a:bodyPr>
          <a:lstStyle/>
          <a:p>
            <a:endParaRPr lang="en-GB" sz="2400" b="1" dirty="0">
              <a:solidFill>
                <a:schemeClr val="accent1"/>
              </a:solidFill>
              <a:latin typeface="Times New Roman" panose="02020603050405020304" pitchFamily="18" charset="0"/>
              <a:cs typeface="Times New Roman" panose="02020603050405020304" pitchFamily="18" charset="0"/>
            </a:endParaRPr>
          </a:p>
          <a:p>
            <a:endParaRPr lang="en-US" altLang="zh-CN" sz="2400" b="1" dirty="0">
              <a:solidFill>
                <a:schemeClr val="accent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573980" y="1472158"/>
            <a:ext cx="8318500" cy="297180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3462304" y="2415268"/>
              <a:ext cx="4219200" cy="145080"/>
            </p14:xfrm>
          </p:contentPart>
        </mc:Choice>
        <mc:Fallback>
          <p:pic>
            <p:nvPicPr>
              <p:cNvPr id="9" name="Ink 8"/>
              <p:cNvPicPr/>
              <p:nvPr/>
            </p:nvPicPr>
            <p:blipFill>
              <a:blip r:embed="rId6"/>
              <a:stretch>
                <a:fillRect/>
              </a:stretch>
            </p:blipFill>
            <p:spPr>
              <a:xfrm>
                <a:off x="3444304" y="2397223"/>
                <a:ext cx="4254840" cy="180809"/>
              </a:xfrm>
              <a:prstGeom prst="rect">
                <a:avLst/>
              </a:prstGeom>
            </p:spPr>
          </p:pic>
        </mc:Fallback>
      </mc:AlternateContent>
      <p:grpSp>
        <p:nvGrpSpPr>
          <p:cNvPr id="15" name="Group 14"/>
          <p:cNvGrpSpPr/>
          <p:nvPr/>
        </p:nvGrpSpPr>
        <p:grpSpPr>
          <a:xfrm>
            <a:off x="3011584" y="3274228"/>
            <a:ext cx="4761000" cy="25920"/>
            <a:chOff x="2894640" y="2887920"/>
            <a:chExt cx="4761000" cy="25920"/>
          </a:xfrm>
        </p:grpSpPr>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2894640" y="2887920"/>
                <a:ext cx="2269440" cy="10440"/>
              </p14:xfrm>
            </p:contentPart>
          </mc:Choice>
          <mc:Fallback xmlns="">
            <p:pic>
              <p:nvPicPr>
                <p:cNvPr id="13" name="Ink 12"/>
              </p:nvPicPr>
              <p:blipFill>
                <a:blip r:embed="rId8"/>
              </p:blipFill>
              <p:spPr>
                <a:xfrm>
                  <a:off x="2894640" y="2887920"/>
                  <a:ext cx="2269440" cy="1044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584920" y="2893320"/>
                <a:ext cx="2070720" cy="20520"/>
              </p14:xfrm>
            </p:contentPart>
          </mc:Choice>
          <mc:Fallback xmlns="">
            <p:pic>
              <p:nvPicPr>
                <p:cNvPr id="14" name="Ink 13"/>
              </p:nvPicPr>
              <p:blipFill>
                <a:blip r:embed="rId10"/>
              </p:blipFill>
              <p:spPr>
                <a:xfrm>
                  <a:off x="5584920" y="2893320"/>
                  <a:ext cx="2070720" cy="20520"/>
                </a:xfrm>
                <a:prstGeom prst="rect"/>
              </p:spPr>
            </p:pic>
          </mc:Fallback>
        </mc:AlternateContent>
      </p:grpSp>
      <p:sp>
        <p:nvSpPr>
          <p:cNvPr id="3" name="Title 2">
            <a:extLst>
              <a:ext uri="{FF2B5EF4-FFF2-40B4-BE49-F238E27FC236}">
                <a16:creationId xmlns:a16="http://schemas.microsoft.com/office/drawing/2014/main" id="{99E92079-FC45-93A6-1D9F-1324CBA74852}"/>
              </a:ext>
            </a:extLst>
          </p:cNvPr>
          <p:cNvSpPr>
            <a:spLocks noGrp="1"/>
          </p:cNvSpPr>
          <p:nvPr>
            <p:ph type="title"/>
          </p:nvPr>
        </p:nvSpPr>
        <p:spPr/>
        <p:txBody>
          <a:bodyPr>
            <a:normAutofit/>
          </a:bodyPr>
          <a:lstStyle/>
          <a:p>
            <a:r>
              <a:rPr lang="en-US" sz="3600" b="1" dirty="0">
                <a:latin typeface="Times New Roman" panose="02020603050405020304" pitchFamily="18" charset="0"/>
                <a:ea typeface="FangSong" panose="02010609060101010101" pitchFamily="49" charset="-122"/>
                <a:cs typeface="Times New Roman" panose="02020603050405020304" pitchFamily="18" charset="0"/>
                <a:sym typeface="+mn-lt"/>
              </a:rPr>
              <a:t>Example:</a:t>
            </a:r>
            <a:r>
              <a:rPr lang="en-GB" sz="3600" b="1" dirty="0">
                <a:latin typeface="Times New Roman" panose="02020603050405020304" pitchFamily="18" charset="0"/>
                <a:ea typeface="FangSong" panose="02010609060101010101" pitchFamily="49" charset="-122"/>
                <a:cs typeface="Times New Roman" panose="02020603050405020304" pitchFamily="18" charset="0"/>
              </a:rPr>
              <a:t>Choice Reaction Time </a:t>
            </a:r>
            <a:endParaRPr lang="en-CN"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BD23A-F427-34DC-E9A6-DCCF0337A300}"/>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数据集使用的问卷</a:t>
            </a:r>
            <a:r>
              <a:rPr lang="en-US" altLang="zh-CN" sz="3200" b="1" dirty="0">
                <a:latin typeface="FangSong" panose="02010609060101010101" pitchFamily="49" charset="-122"/>
                <a:ea typeface="FangSong" panose="02010609060101010101" pitchFamily="49" charset="-122"/>
                <a:cs typeface="Times New Roman" panose="02020603050405020304" pitchFamily="18" charset="0"/>
                <a:sym typeface="+mn-lt"/>
              </a:rPr>
              <a:t>/</a:t>
            </a:r>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范式描述查找</a:t>
            </a:r>
            <a:endParaRPr lang="en-CN" dirty="0"/>
          </a:p>
        </p:txBody>
      </p:sp>
      <p:sp>
        <p:nvSpPr>
          <p:cNvPr id="11" name="Content Placeholder 10">
            <a:extLst>
              <a:ext uri="{FF2B5EF4-FFF2-40B4-BE49-F238E27FC236}">
                <a16:creationId xmlns:a16="http://schemas.microsoft.com/office/drawing/2014/main" id="{699A8137-1925-9DB2-CA51-5859A8D5861E}"/>
              </a:ext>
            </a:extLst>
          </p:cNvPr>
          <p:cNvSpPr>
            <a:spLocks noGrp="1"/>
          </p:cNvSpPr>
          <p:nvPr>
            <p:ph idx="1"/>
          </p:nvPr>
        </p:nvSpPr>
        <p:spPr/>
        <p:txBody>
          <a:bodyPr>
            <a:normAutofit/>
          </a:bodyPr>
          <a:lstStyle/>
          <a:p>
            <a:pPr>
              <a:lnSpc>
                <a:spcPct val="130000"/>
              </a:lnSpc>
            </a:pPr>
            <a:r>
              <a:rPr lang="en-US" sz="2800" b="1" dirty="0" err="1">
                <a:latin typeface="Times New Roman" panose="02020603050405020304" pitchFamily="18" charset="0"/>
                <a:cs typeface="Times New Roman" panose="02020603050405020304" pitchFamily="18" charset="0"/>
              </a:rPr>
              <a:t>方法二</a:t>
            </a:r>
            <a:r>
              <a:rPr lang="en-US" sz="2800" b="1" dirty="0">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marL="0" indent="0">
              <a:buNone/>
            </a:pPr>
            <a:r>
              <a:rPr lang="en-US" sz="1600" dirty="0">
                <a:hlinkClick r:id="rId4">
                  <a:extLst>
                    <a:ext uri="{A12FA001-AC4F-418D-AE19-62706E023703}">
                      <ahyp:hlinkClr xmlns:ahyp="http://schemas.microsoft.com/office/drawing/2018/hyperlinkcolor" val="tx"/>
                    </a:ext>
                  </a:extLst>
                </a:hlinkClick>
              </a:rPr>
              <a:t>https://measures.scienceofbehaviorchange.org/?domains=All&amp;type=Task&amp;duration=All&amp;target_population=All&amp;stage=All&amp;measure_source=All&amp;page=1&amp;page_size=50&amp;data=&amp;sort_by=popular</a:t>
            </a:r>
            <a:endParaRPr lang="en-US" sz="1600" dirty="0"/>
          </a:p>
        </p:txBody>
      </p:sp>
      <p:pic>
        <p:nvPicPr>
          <p:cNvPr id="2" name="Picture 1">
            <a:extLst>
              <a:ext uri="{FF2B5EF4-FFF2-40B4-BE49-F238E27FC236}">
                <a16:creationId xmlns:a16="http://schemas.microsoft.com/office/drawing/2014/main" id="{DE72B2F8-F96D-B0F7-32F7-729F9368EE03}"/>
              </a:ext>
            </a:extLst>
          </p:cNvPr>
          <p:cNvPicPr>
            <a:picLocks noChangeAspect="1"/>
          </p:cNvPicPr>
          <p:nvPr/>
        </p:nvPicPr>
        <p:blipFill rotWithShape="1">
          <a:blip r:embed="rId5"/>
          <a:srcRect r="163" b="14406"/>
          <a:stretch>
            <a:fillRect/>
          </a:stretch>
        </p:blipFill>
        <p:spPr>
          <a:xfrm>
            <a:off x="1979712" y="2591296"/>
            <a:ext cx="4957195" cy="2501149"/>
          </a:xfrm>
          <a:prstGeom prst="rect">
            <a:avLst/>
          </a:prstGeom>
        </p:spPr>
      </p:pic>
      <p:sp>
        <p:nvSpPr>
          <p:cNvPr id="4" name="Rectangle 3">
            <a:extLst>
              <a:ext uri="{FF2B5EF4-FFF2-40B4-BE49-F238E27FC236}">
                <a16:creationId xmlns:a16="http://schemas.microsoft.com/office/drawing/2014/main" id="{10125AC2-4973-D30B-3874-D32771C78B47}"/>
              </a:ext>
            </a:extLst>
          </p:cNvPr>
          <p:cNvSpPr/>
          <p:nvPr/>
        </p:nvSpPr>
        <p:spPr>
          <a:xfrm>
            <a:off x="2468732" y="4697780"/>
            <a:ext cx="3123323" cy="392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2860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71639" y="1185130"/>
            <a:ext cx="5508104" cy="1281937"/>
          </a:xfrm>
          <a:prstGeom prst="rect">
            <a:avLst/>
          </a:prstGeom>
        </p:spPr>
      </p:pic>
      <p:sp>
        <p:nvSpPr>
          <p:cNvPr id="10" name="Rectangle 9"/>
          <p:cNvSpPr/>
          <p:nvPr/>
        </p:nvSpPr>
        <p:spPr>
          <a:xfrm>
            <a:off x="4355976" y="1500297"/>
            <a:ext cx="1512168" cy="651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71639" y="2560394"/>
            <a:ext cx="3943350" cy="2432927"/>
          </a:xfrm>
          <a:prstGeom prst="rect">
            <a:avLst/>
          </a:prstGeom>
        </p:spPr>
      </p:pic>
      <p:sp>
        <p:nvSpPr>
          <p:cNvPr id="3" name="Title 2">
            <a:extLst>
              <a:ext uri="{FF2B5EF4-FFF2-40B4-BE49-F238E27FC236}">
                <a16:creationId xmlns:a16="http://schemas.microsoft.com/office/drawing/2014/main" id="{1A932560-F1EA-1C9D-14BD-5C3EFBFD53BD}"/>
              </a:ext>
            </a:extLst>
          </p:cNvPr>
          <p:cNvSpPr>
            <a:spLocks noGrp="1"/>
          </p:cNvSpPr>
          <p:nvPr>
            <p:ph type="title"/>
          </p:nvPr>
        </p:nvSpPr>
        <p:spPr/>
        <p:txBody>
          <a:bodyPr/>
          <a:lstStyle/>
          <a:p>
            <a:r>
              <a:rPr lang="en-US" sz="3200" b="1" dirty="0">
                <a:latin typeface="Times New Roman" panose="02020603050405020304" pitchFamily="18" charset="0"/>
                <a:ea typeface="华文琥珀" panose="02010800040101010101" pitchFamily="2" charset="-122"/>
                <a:cs typeface="Times New Roman" panose="02020603050405020304" pitchFamily="18" charset="0"/>
                <a:sym typeface="+mn-lt"/>
              </a:rPr>
              <a:t>Example: Stroop task </a:t>
            </a:r>
            <a:endParaRPr lang="en-CN"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BD23A-F427-34DC-E9A6-DCCF0337A300}"/>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数据集使用的问卷</a:t>
            </a:r>
            <a:r>
              <a:rPr lang="en-US" altLang="zh-CN" sz="3200" b="1" dirty="0">
                <a:latin typeface="FangSong" panose="02010609060101010101" pitchFamily="49" charset="-122"/>
                <a:ea typeface="FangSong" panose="02010609060101010101" pitchFamily="49" charset="-122"/>
                <a:cs typeface="Times New Roman" panose="02020603050405020304" pitchFamily="18" charset="0"/>
                <a:sym typeface="+mn-lt"/>
              </a:rPr>
              <a:t>/</a:t>
            </a:r>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范式描述查找</a:t>
            </a:r>
            <a:endParaRPr lang="en-CN" dirty="0"/>
          </a:p>
        </p:txBody>
      </p:sp>
      <p:sp>
        <p:nvSpPr>
          <p:cNvPr id="11" name="Content Placeholder 10">
            <a:extLst>
              <a:ext uri="{FF2B5EF4-FFF2-40B4-BE49-F238E27FC236}">
                <a16:creationId xmlns:a16="http://schemas.microsoft.com/office/drawing/2014/main" id="{699A8137-1925-9DB2-CA51-5859A8D5861E}"/>
              </a:ext>
            </a:extLst>
          </p:cNvPr>
          <p:cNvSpPr>
            <a:spLocks noGrp="1"/>
          </p:cNvSpPr>
          <p:nvPr>
            <p:ph idx="1"/>
          </p:nvPr>
        </p:nvSpPr>
        <p:spPr/>
        <p:txBody>
          <a:bodyPr>
            <a:normAutofit/>
          </a:bodyPr>
          <a:lstStyle/>
          <a:p>
            <a:pPr>
              <a:lnSpc>
                <a:spcPct val="130000"/>
              </a:lnSpc>
            </a:pPr>
            <a:r>
              <a:rPr lang="en-US" sz="2800" b="1" dirty="0" err="1">
                <a:latin typeface="Times New Roman" panose="02020603050405020304" pitchFamily="18" charset="0"/>
                <a:cs typeface="Times New Roman" panose="02020603050405020304" pitchFamily="18" charset="0"/>
              </a:rPr>
              <a:t>方法三</a:t>
            </a:r>
            <a:r>
              <a:rPr lang="en-US" sz="2800" b="1" dirty="0">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lvl="1"/>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通过Survery</a:t>
            </a:r>
            <a:r>
              <a:rPr lang="en-GB" sz="2400" b="1" dirty="0">
                <a:latin typeface="Times New Roman" panose="02020603050405020304" pitchFamily="18" charset="0"/>
                <a:cs typeface="Times New Roman" panose="02020603050405020304" pitchFamily="18" charset="0"/>
              </a:rPr>
              <a:t> &amp; </a:t>
            </a:r>
            <a:r>
              <a:rPr lang="en-GB" sz="2400" b="1" dirty="0" err="1">
                <a:latin typeface="Times New Roman" panose="02020603050405020304" pitchFamily="18" charset="0"/>
                <a:cs typeface="Times New Roman" panose="02020603050405020304" pitchFamily="18" charset="0"/>
              </a:rPr>
              <a:t>Task_Description的Excel表格查询</a:t>
            </a:r>
            <a:endParaRPr lang="en-US" sz="2400" b="1"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9310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BD23A-F427-34DC-E9A6-DCCF0337A300}"/>
              </a:ext>
            </a:extLst>
          </p:cNvPr>
          <p:cNvSpPr>
            <a:spLocks noGrp="1"/>
          </p:cNvSpPr>
          <p:nvPr>
            <p:ph type="title"/>
          </p:nvPr>
        </p:nvSpPr>
        <p:spPr/>
        <p:txBody>
          <a:bodyPr/>
          <a:lstStyle/>
          <a:p>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数据集使用的问卷</a:t>
            </a:r>
            <a:r>
              <a:rPr lang="en-US" altLang="zh-CN" sz="3200" b="1" dirty="0">
                <a:latin typeface="FangSong" panose="02010609060101010101" pitchFamily="49" charset="-122"/>
                <a:ea typeface="FangSong" panose="02010609060101010101" pitchFamily="49" charset="-122"/>
                <a:cs typeface="Times New Roman" panose="02020603050405020304" pitchFamily="18" charset="0"/>
                <a:sym typeface="+mn-lt"/>
              </a:rPr>
              <a:t>/</a:t>
            </a:r>
            <a:r>
              <a:rPr lang="zh-CN" altLang="en-US" sz="3200" b="1" dirty="0">
                <a:latin typeface="FangSong" panose="02010609060101010101" pitchFamily="49" charset="-122"/>
                <a:ea typeface="FangSong" panose="02010609060101010101" pitchFamily="49" charset="-122"/>
                <a:cs typeface="Times New Roman" panose="02020603050405020304" pitchFamily="18" charset="0"/>
                <a:sym typeface="+mn-lt"/>
              </a:rPr>
              <a:t>范式描述查找</a:t>
            </a:r>
            <a:endParaRPr lang="en-CN" dirty="0"/>
          </a:p>
        </p:txBody>
      </p:sp>
      <p:sp>
        <p:nvSpPr>
          <p:cNvPr id="11" name="Content Placeholder 10">
            <a:extLst>
              <a:ext uri="{FF2B5EF4-FFF2-40B4-BE49-F238E27FC236}">
                <a16:creationId xmlns:a16="http://schemas.microsoft.com/office/drawing/2014/main" id="{699A8137-1925-9DB2-CA51-5859A8D5861E}"/>
              </a:ext>
            </a:extLst>
          </p:cNvPr>
          <p:cNvSpPr>
            <a:spLocks noGrp="1"/>
          </p:cNvSpPr>
          <p:nvPr>
            <p:ph idx="1"/>
          </p:nvPr>
        </p:nvSpPr>
        <p:spPr/>
        <p:txBody>
          <a:bodyPr>
            <a:normAutofit/>
          </a:bodyPr>
          <a:lstStyle/>
          <a:p>
            <a:pPr>
              <a:lnSpc>
                <a:spcPct val="130000"/>
              </a:lnSpc>
            </a:pPr>
            <a:r>
              <a:rPr lang="en-US" sz="2800" b="1" dirty="0" err="1">
                <a:latin typeface="Times New Roman" panose="02020603050405020304" pitchFamily="18" charset="0"/>
                <a:cs typeface="Times New Roman" panose="02020603050405020304" pitchFamily="18" charset="0"/>
              </a:rPr>
              <a:t>方法三</a:t>
            </a:r>
            <a:r>
              <a:rPr lang="en-US" sz="2800" b="1" dirty="0">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lvl="1"/>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通过Survery</a:t>
            </a:r>
            <a:r>
              <a:rPr lang="en-GB" sz="2400" b="1" dirty="0">
                <a:latin typeface="Times New Roman" panose="02020603050405020304" pitchFamily="18" charset="0"/>
                <a:cs typeface="Times New Roman" panose="02020603050405020304" pitchFamily="18" charset="0"/>
              </a:rPr>
              <a:t> &amp; </a:t>
            </a:r>
            <a:r>
              <a:rPr lang="en-GB" sz="2400" b="1" dirty="0" err="1">
                <a:latin typeface="Times New Roman" panose="02020603050405020304" pitchFamily="18" charset="0"/>
                <a:cs typeface="Times New Roman" panose="02020603050405020304" pitchFamily="18" charset="0"/>
              </a:rPr>
              <a:t>Task_Description的Excel表格查询</a:t>
            </a: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E72EBA-DF80-942D-67ED-D50B4E7C8446}"/>
              </a:ext>
            </a:extLst>
          </p:cNvPr>
          <p:cNvPicPr>
            <a:picLocks noChangeAspect="1"/>
          </p:cNvPicPr>
          <p:nvPr/>
        </p:nvPicPr>
        <p:blipFill>
          <a:blip r:embed="rId4"/>
          <a:stretch>
            <a:fillRect/>
          </a:stretch>
        </p:blipFill>
        <p:spPr>
          <a:xfrm>
            <a:off x="535227" y="1995686"/>
            <a:ext cx="8100773" cy="3147814"/>
          </a:xfrm>
          <a:prstGeom prst="rect">
            <a:avLst/>
          </a:prstGeom>
        </p:spPr>
      </p:pic>
    </p:spTree>
    <p:custDataLst>
      <p:tags r:id="rId1"/>
    </p:custDataLst>
    <p:extLst>
      <p:ext uri="{BB962C8B-B14F-4D97-AF65-F5344CB8AC3E}">
        <p14:creationId xmlns:p14="http://schemas.microsoft.com/office/powerpoint/2010/main" val="321602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3" name="Content Placeholder 2">
            <a:extLst>
              <a:ext uri="{FF2B5EF4-FFF2-40B4-BE49-F238E27FC236}">
                <a16:creationId xmlns:a16="http://schemas.microsoft.com/office/drawing/2014/main" id="{D6A0CF00-A9FB-F8E6-1CE9-26E224EAFE2E}"/>
              </a:ext>
            </a:extLst>
          </p:cNvPr>
          <p:cNvSpPr>
            <a:spLocks noGrp="1"/>
          </p:cNvSpPr>
          <p:nvPr>
            <p:ph idx="1"/>
          </p:nvPr>
        </p:nvSpPr>
        <p:spPr/>
        <p:txBody>
          <a:bodyPr>
            <a:normAutofit fontScale="92500" lnSpcReduction="20000"/>
          </a:bodyPr>
          <a:lstStyle/>
          <a:p>
            <a:pPr>
              <a:lnSpc>
                <a:spcPct val="150000"/>
              </a:lnSpc>
            </a:pP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数据来源推荐：</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lnSpc>
                <a:spcPct val="150000"/>
              </a:lnSpc>
              <a:buFont typeface="Wingdings" panose="05000000000000000000" charset="0"/>
              <a:buChar char=""/>
            </a:pPr>
            <a:r>
              <a:rPr lang="en-US" altLang="zh-CN" sz="2000" b="1" dirty="0" err="1">
                <a:latin typeface="Times New Roman" panose="02020603050405020304" pitchFamily="18" charset="0"/>
                <a:ea typeface="FangSong" panose="02010609060101010101" pitchFamily="49" charset="-122"/>
                <a:cs typeface="Times New Roman" panose="02020603050405020304" pitchFamily="18" charset="0"/>
              </a:rPr>
              <a:t>期刊</a:t>
            </a:r>
            <a:r>
              <a:rPr lang="en-US" altLang="zh-CN" sz="2000" dirty="0" err="1">
                <a:latin typeface="Times New Roman" panose="02020603050405020304" pitchFamily="18" charset="0"/>
                <a:ea typeface="FangSong" panose="02010609060101010101" pitchFamily="49" charset="-122"/>
                <a:cs typeface="Times New Roman" panose="02020603050405020304" pitchFamily="18" charset="0"/>
              </a:rPr>
              <a:t>cognition</a:t>
            </a:r>
            <a:r>
              <a:rPr lang="en-US" altLang="zh-CN" sz="2000" b="1" dirty="0" err="1">
                <a:latin typeface="Times New Roman" panose="02020603050405020304" pitchFamily="18" charset="0"/>
                <a:ea typeface="FangSong" panose="02010609060101010101" pitchFamily="49" charset="-122"/>
                <a:cs typeface="Times New Roman" panose="02020603050405020304" pitchFamily="18" charset="0"/>
              </a:rPr>
              <a:t>或</a:t>
            </a:r>
            <a:r>
              <a:rPr lang="en-US" altLang="zh-CN" sz="2000" dirty="0" err="1">
                <a:latin typeface="Times New Roman" panose="02020603050405020304" pitchFamily="18" charset="0"/>
                <a:ea typeface="FangSong" panose="02010609060101010101" pitchFamily="49" charset="-122"/>
                <a:cs typeface="Times New Roman" panose="02020603050405020304" pitchFamily="18" charset="0"/>
              </a:rPr>
              <a:t>psychological</a:t>
            </a:r>
            <a:r>
              <a:rPr lang="en-US" altLang="zh-CN" sz="20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FangSong" panose="02010609060101010101" pitchFamily="49" charset="-122"/>
                <a:cs typeface="Times New Roman" panose="02020603050405020304" pitchFamily="18" charset="0"/>
              </a:rPr>
              <a:t>science</a:t>
            </a:r>
            <a:r>
              <a:rPr lang="en-US" altLang="zh-CN" sz="2000" b="1" dirty="0" err="1">
                <a:latin typeface="Times New Roman" panose="02020603050405020304" pitchFamily="18" charset="0"/>
                <a:ea typeface="FangSong" panose="02010609060101010101" pitchFamily="49" charset="-122"/>
                <a:cs typeface="Times New Roman" panose="02020603050405020304" pitchFamily="18" charset="0"/>
              </a:rPr>
              <a:t>上提供原始数据的文章，对数据分析部分进行重复，不需要重复全部结果，重复部分结果即可</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a:t>
            </a:r>
          </a:p>
          <a:p>
            <a:pPr marL="1257300" lvl="2" indent="-342900">
              <a:lnSpc>
                <a:spcPct val="150000"/>
              </a:lnSpc>
              <a:buFont typeface="Wingdings" panose="05000000000000000000" charset="0"/>
              <a:buChar char=""/>
            </a:pPr>
            <a:r>
              <a:rPr lang="zh-CN" altLang="en-US" sz="1600" dirty="0">
                <a:latin typeface="Times New Roman" panose="02020603050405020304" pitchFamily="18" charset="0"/>
                <a:ea typeface="FangSong" panose="02010609060101010101" pitchFamily="49" charset="-122"/>
                <a:cs typeface="Times New Roman" panose="02020603050405020304" pitchFamily="18" charset="0"/>
              </a:rPr>
              <a:t>Cognition:https://www.sciencedirect.com/journal/cognition/issues</a:t>
            </a:r>
          </a:p>
          <a:p>
            <a:pPr marL="1257300" lvl="2" indent="-342900">
              <a:lnSpc>
                <a:spcPct val="150000"/>
              </a:lnSpc>
              <a:buFont typeface="Wingdings" panose="05000000000000000000" charset="0"/>
              <a:buChar char=""/>
            </a:pPr>
            <a:r>
              <a:rPr lang="zh-CN" altLang="en-US" sz="1600" dirty="0">
                <a:latin typeface="Times New Roman" panose="02020603050405020304" pitchFamily="18" charset="0"/>
                <a:ea typeface="FangSong" panose="02010609060101010101" pitchFamily="49" charset="-122"/>
                <a:cs typeface="Times New Roman" panose="02020603050405020304" pitchFamily="18" charset="0"/>
              </a:rPr>
              <a:t>Psychological science:https://journals.sagepub.com/home/pss</a:t>
            </a:r>
            <a:endParaRPr lang="zh-CN" altLang="en-US" sz="2000" b="1" dirty="0">
              <a:latin typeface="Times New Roman" panose="02020603050405020304" pitchFamily="18" charset="0"/>
              <a:ea typeface="FangSong" panose="02010609060101010101" pitchFamily="49" charset="-122"/>
              <a:cs typeface="Times New Roman" panose="02020603050405020304" pitchFamily="18" charset="0"/>
            </a:endParaRPr>
          </a:p>
          <a:p>
            <a:pPr marL="800100" lvl="1" indent="-342900">
              <a:lnSpc>
                <a:spcPct val="150000"/>
              </a:lnSpc>
              <a:buFont typeface="Wingdings" panose="05000000000000000000" charset="0"/>
              <a:buChar char=""/>
            </a:pPr>
            <a:r>
              <a:rPr lang="en-US" altLang="zh-CN" sz="2000" dirty="0">
                <a:latin typeface="Times New Roman" panose="02020603050405020304" pitchFamily="18" charset="0"/>
                <a:ea typeface="FangSong" panose="02010609060101010101" pitchFamily="49" charset="-122"/>
                <a:cs typeface="Times New Roman" panose="02020603050405020304" pitchFamily="18" charset="0"/>
              </a:rPr>
              <a:t>Estimating the reproducibility of psychological </a:t>
            </a:r>
            <a:r>
              <a:rPr lang="en-US" altLang="zh-CN" sz="2000" dirty="0" err="1">
                <a:latin typeface="Times New Roman" panose="02020603050405020304" pitchFamily="18" charset="0"/>
                <a:ea typeface="FangSong" panose="02010609060101010101" pitchFamily="49" charset="-122"/>
                <a:cs typeface="Times New Roman" panose="02020603050405020304" pitchFamily="18" charset="0"/>
              </a:rPr>
              <a:t>science</a:t>
            </a:r>
            <a:r>
              <a:rPr lang="en-US" altLang="zh-CN" sz="2000" b="1" dirty="0" err="1">
                <a:latin typeface="Times New Roman" panose="02020603050405020304" pitchFamily="18" charset="0"/>
                <a:ea typeface="FangSong" panose="02010609060101010101" pitchFamily="49" charset="-122"/>
                <a:cs typeface="Times New Roman" panose="02020603050405020304" pitchFamily="18" charset="0"/>
              </a:rPr>
              <a:t>提供的数据进行重复</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a:t>
            </a:r>
          </a:p>
          <a:p>
            <a:pPr marL="1257300" lvl="2" indent="-342900">
              <a:lnSpc>
                <a:spcPct val="150000"/>
              </a:lnSpc>
              <a:buFont typeface="Wingdings" panose="05000000000000000000" charset="0"/>
              <a:buChar char=""/>
            </a:pPr>
            <a:r>
              <a:rPr lang="en-US" altLang="zh-CN" sz="1600" dirty="0">
                <a:latin typeface="Times New Roman" panose="02020603050405020304" pitchFamily="18" charset="0"/>
                <a:ea typeface="FangSong" panose="02010609060101010101" pitchFamily="49" charset="-122"/>
                <a:cs typeface="Times New Roman" panose="02020603050405020304" pitchFamily="18" charset="0"/>
              </a:rPr>
              <a:t>Open science collaboration(2015) OSF: https://</a:t>
            </a:r>
            <a:r>
              <a:rPr lang="en-US" altLang="zh-CN" sz="1600" dirty="0" err="1">
                <a:latin typeface="Times New Roman" panose="02020603050405020304" pitchFamily="18" charset="0"/>
                <a:ea typeface="FangSong" panose="02010609060101010101" pitchFamily="49" charset="-122"/>
                <a:cs typeface="Times New Roman" panose="02020603050405020304" pitchFamily="18" charset="0"/>
              </a:rPr>
              <a:t>osf.io</a:t>
            </a:r>
            <a:r>
              <a:rPr lang="en-US" altLang="zh-CN" sz="1600" dirty="0">
                <a:latin typeface="Times New Roman" panose="02020603050405020304" pitchFamily="18" charset="0"/>
                <a:ea typeface="FangSong"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FangSong" panose="02010609060101010101" pitchFamily="49" charset="-122"/>
                <a:cs typeface="Times New Roman" panose="02020603050405020304" pitchFamily="18" charset="0"/>
              </a:rPr>
              <a:t>ezcuj</a:t>
            </a:r>
            <a:r>
              <a:rPr lang="en-US" altLang="zh-CN" sz="1600" dirty="0">
                <a:latin typeface="Times New Roman" panose="02020603050405020304" pitchFamily="18" charset="0"/>
                <a:ea typeface="FangSong" panose="02010609060101010101" pitchFamily="49" charset="-122"/>
                <a:cs typeface="Times New Roman" panose="02020603050405020304" pitchFamily="18" charset="0"/>
              </a:rPr>
              <a:t>/</a:t>
            </a:r>
          </a:p>
          <a:p>
            <a:pPr marL="0" indent="0">
              <a:buNone/>
            </a:pPr>
            <a:endParaRPr lang="en-CN"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8BC974-3945-875A-CFD6-5BDD68566886}"/>
              </a:ext>
            </a:extLst>
          </p:cNvPr>
          <p:cNvSpPr>
            <a:spLocks noGrp="1"/>
          </p:cNvSpPr>
          <p:nvPr>
            <p:ph type="title"/>
          </p:nvPr>
        </p:nvSpPr>
        <p:spPr/>
        <p:txBody>
          <a:bodyPr/>
          <a:lstStyle/>
          <a:p>
            <a:pPr algn="ctr"/>
            <a:r>
              <a:rPr lang="en-US" sz="4800" b="1" dirty="0">
                <a:latin typeface="Times New Roman" panose="02020603050405020304" pitchFamily="18" charset="0"/>
                <a:ea typeface="华文琥珀" panose="02010800040101010101" pitchFamily="2" charset="-122"/>
                <a:cs typeface="Times New Roman" panose="02020603050405020304" pitchFamily="18" charset="0"/>
              </a:rPr>
              <a:t>Any questions?</a:t>
            </a:r>
            <a:endParaRPr lang="en-CN" dirty="0"/>
          </a:p>
        </p:txBody>
      </p:sp>
      <p:sp>
        <p:nvSpPr>
          <p:cNvPr id="4" name="Text Placeholder 3">
            <a:extLst>
              <a:ext uri="{FF2B5EF4-FFF2-40B4-BE49-F238E27FC236}">
                <a16:creationId xmlns:a16="http://schemas.microsoft.com/office/drawing/2014/main" id="{729736CE-5853-ADE8-B269-1C91801728F5}"/>
              </a:ext>
            </a:extLst>
          </p:cNvPr>
          <p:cNvSpPr>
            <a:spLocks noGrp="1"/>
          </p:cNvSpPr>
          <p:nvPr>
            <p:ph type="body" idx="1"/>
          </p:nvPr>
        </p:nvSpPr>
        <p:spPr/>
        <p:txBody>
          <a:bodyPr/>
          <a:lstStyle/>
          <a:p>
            <a:endParaRPr lang="en-CN"/>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3" name="Content Placeholder 2">
            <a:extLst>
              <a:ext uri="{FF2B5EF4-FFF2-40B4-BE49-F238E27FC236}">
                <a16:creationId xmlns:a16="http://schemas.microsoft.com/office/drawing/2014/main" id="{B1A14112-A7CC-9DCA-985F-B3EA36FAF1AE}"/>
              </a:ext>
            </a:extLst>
          </p:cNvPr>
          <p:cNvSpPr>
            <a:spLocks noGrp="1"/>
          </p:cNvSpPr>
          <p:nvPr>
            <p:ph idx="1"/>
          </p:nvPr>
        </p:nvSpPr>
        <p:spPr/>
        <p:txBody>
          <a:bodyPr>
            <a:normAutofit fontScale="85000" lnSpcReduction="10000"/>
          </a:bodyPr>
          <a:lstStyle/>
          <a:p>
            <a:pPr>
              <a:lnSpc>
                <a:spcPct val="150000"/>
              </a:lnSpc>
            </a:pP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作业内容：</a:t>
            </a:r>
            <a:endParaRPr lang="en-US" altLang="zh-CN" sz="2400" b="1" dirty="0">
              <a:latin typeface="Times New Roman" panose="02020603050405020304" pitchFamily="18" charset="0"/>
              <a:ea typeface="FangSong" panose="02010609060101010101" pitchFamily="49" charset="-122"/>
              <a:cs typeface="Times New Roman" panose="02020603050405020304" pitchFamily="18" charset="0"/>
            </a:endParaRPr>
          </a:p>
          <a:p>
            <a:pPr>
              <a:lnSpc>
                <a:spcPct val="150000"/>
              </a:lnSpc>
            </a:pP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每个小组可任意选择</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Eisenberg(2019)</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文章数据集中的多组数据使用一些期刊上提供的原始数据（如，</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Cognition, Psychological science</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），查阅资料，提出感兴趣的问题进行探究。</a:t>
            </a:r>
            <a:endParaRPr lang="en-US" altLang="zh-CN" sz="2400" b="1" dirty="0">
              <a:latin typeface="Times New Roman" panose="02020603050405020304" pitchFamily="18" charset="0"/>
              <a:ea typeface="FangSong" panose="02010609060101010101" pitchFamily="49" charset="-122"/>
              <a:cs typeface="Times New Roman" panose="02020603050405020304" pitchFamily="18" charset="0"/>
            </a:endParaRPr>
          </a:p>
          <a:p>
            <a:pPr>
              <a:lnSpc>
                <a:spcPct val="150000"/>
              </a:lnSpc>
            </a:pP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需</a:t>
            </a:r>
            <a:r>
              <a:rPr lang="zh-CN" altLang="en-US" sz="2400" b="1" u="sng" dirty="0">
                <a:latin typeface="Times New Roman" panose="02020603050405020304" pitchFamily="18" charset="0"/>
                <a:ea typeface="FangSong" panose="02010609060101010101" pitchFamily="49" charset="-122"/>
                <a:cs typeface="Times New Roman" panose="02020603050405020304" pitchFamily="18" charset="0"/>
              </a:rPr>
              <a:t>在和鲸平台</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提交从数据预处理到结果展示的代码，并将结果整理成文字报告，并用</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ppt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在课堂上进行展示。</a:t>
            </a:r>
            <a:endParaRPr lang="en-US" altLang="zh-CN" sz="2400" b="1" dirty="0">
              <a:latin typeface="Times New Roman" panose="02020603050405020304" pitchFamily="18" charset="0"/>
              <a:ea typeface="FangSong" panose="02010609060101010101" pitchFamily="49" charset="-122"/>
              <a:cs typeface="Times New Roman" panose="02020603050405020304" pitchFamily="18" charset="0"/>
            </a:endParaRPr>
          </a:p>
          <a:p>
            <a:endParaRPr lang="en-CN"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About the</a:t>
            </a:r>
            <a:r>
              <a:rPr lang="zh-CN" alt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 </a:t>
            </a:r>
            <a:r>
              <a:rPr lang="en-US" altLang="zh-CN"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final project</a:t>
            </a:r>
          </a:p>
        </p:txBody>
      </p:sp>
      <p:sp>
        <p:nvSpPr>
          <p:cNvPr id="3" name="Content Placeholder 2">
            <a:extLst>
              <a:ext uri="{FF2B5EF4-FFF2-40B4-BE49-F238E27FC236}">
                <a16:creationId xmlns:a16="http://schemas.microsoft.com/office/drawing/2014/main" id="{6828B57D-A8F2-03BC-02B9-2458ED8AE824}"/>
              </a:ext>
            </a:extLst>
          </p:cNvPr>
          <p:cNvSpPr>
            <a:spLocks noGrp="1"/>
          </p:cNvSpPr>
          <p:nvPr>
            <p:ph idx="1"/>
          </p:nvPr>
        </p:nvSpPr>
        <p:spPr/>
        <p:txBody>
          <a:bodyPr>
            <a:normAutofit fontScale="92500"/>
          </a:bodyPr>
          <a:lstStyle/>
          <a:p>
            <a:pPr>
              <a:lnSpc>
                <a:spcPct val="150000"/>
              </a:lnSpc>
            </a:pP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小组形式：自由组队，每组</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5-6</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人，每组选出一名组长，小组成员名单</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12.9</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日前交给课代表</a:t>
            </a:r>
            <a:endParaRPr lang="en-US" altLang="zh-CN" sz="2400" b="1" dirty="0">
              <a:latin typeface="Times New Roman" panose="02020603050405020304" pitchFamily="18" charset="0"/>
              <a:ea typeface="FangSong" panose="02010609060101010101" pitchFamily="49" charset="-122"/>
              <a:cs typeface="Times New Roman" panose="02020603050405020304" pitchFamily="18" charset="0"/>
            </a:endParaRPr>
          </a:p>
          <a:p>
            <a:pPr>
              <a:lnSpc>
                <a:spcPct val="150000"/>
              </a:lnSpc>
            </a:pP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展示时间：</a:t>
            </a:r>
            <a:r>
              <a:rPr lang="en-US" altLang="zh-CN"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2022.12.26</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，每小组</a:t>
            </a:r>
            <a:r>
              <a:rPr lang="zh-CN" altLang="en-US"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约</a:t>
            </a:r>
            <a:r>
              <a:rPr lang="en-US" altLang="zh-CN"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12</a:t>
            </a:r>
            <a:r>
              <a:rPr lang="zh-CN" altLang="en-US"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分钟</a:t>
            </a:r>
            <a:r>
              <a:rPr lang="en-US" altLang="zh-CN"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+3</a:t>
            </a:r>
            <a:r>
              <a:rPr lang="zh-CN" altLang="en-US"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分钟提问</a:t>
            </a:r>
            <a:endParaRPr lang="en-US" altLang="zh-CN" sz="2400" b="1" dirty="0">
              <a:highlight>
                <a:srgbClr val="FFFF00"/>
              </a:highlight>
              <a:latin typeface="Times New Roman" panose="02020603050405020304" pitchFamily="18" charset="0"/>
              <a:ea typeface="FangSong" panose="02010609060101010101" pitchFamily="49" charset="-122"/>
              <a:cs typeface="Times New Roman" panose="02020603050405020304" pitchFamily="18" charset="0"/>
            </a:endParaRPr>
          </a:p>
          <a:p>
            <a:pPr>
              <a:lnSpc>
                <a:spcPct val="150000"/>
              </a:lnSpc>
            </a:pP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提交形式：代码</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需在和鲸上可运行</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PPT(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若在和鲸上展示，则不需另外上传，若其他格式需上传</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、报告</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FangSong" panose="02010609060101010101" pitchFamily="49" charset="-122"/>
                <a:cs typeface="Times New Roman" panose="02020603050405020304" pitchFamily="18" charset="0"/>
              </a:rPr>
              <a:t>上传</a:t>
            </a:r>
            <a:r>
              <a:rPr lang="en-US" altLang="zh-CN" sz="2400" b="1" dirty="0">
                <a:latin typeface="Times New Roman" panose="02020603050405020304" pitchFamily="18" charset="0"/>
                <a:ea typeface="FangSong" panose="02010609060101010101" pitchFamily="49" charset="-122"/>
                <a:cs typeface="Times New Roman" panose="02020603050405020304" pitchFamily="18" charset="0"/>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96464B-4F1D-3A8F-7490-FE919E823525}"/>
              </a:ext>
            </a:extLst>
          </p:cNvPr>
          <p:cNvSpPr>
            <a:spLocks noGrp="1"/>
          </p:cNvSpPr>
          <p:nvPr>
            <p:ph type="title"/>
          </p:nvPr>
        </p:nvSpPr>
        <p:spPr/>
        <p:txBody>
          <a:bodyPr/>
          <a:lstStyle/>
          <a:p>
            <a:r>
              <a:rPr lang="en-US" sz="32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CN" dirty="0"/>
          </a:p>
        </p:txBody>
      </p:sp>
      <p:sp>
        <p:nvSpPr>
          <p:cNvPr id="8" name="Content Placeholder 7">
            <a:extLst>
              <a:ext uri="{FF2B5EF4-FFF2-40B4-BE49-F238E27FC236}">
                <a16:creationId xmlns:a16="http://schemas.microsoft.com/office/drawing/2014/main" id="{1496E66E-AB3D-6CD9-CC78-289E922FCE95}"/>
              </a:ext>
            </a:extLst>
          </p:cNvPr>
          <p:cNvSpPr>
            <a:spLocks noGrp="1"/>
          </p:cNvSpPr>
          <p:nvPr>
            <p:ph idx="1"/>
          </p:nvPr>
        </p:nvSpPr>
        <p:spPr/>
        <p:txBody>
          <a:bodyPr>
            <a:normAutofit fontScale="92500" lnSpcReduction="10000"/>
          </a:bodyPr>
          <a:lstStyle/>
          <a:p>
            <a:pPr>
              <a:lnSpc>
                <a:spcPct val="150000"/>
              </a:lnSpc>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代码内容：</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457200" indent="-457200">
              <a:lnSpc>
                <a:spcPct val="150000"/>
              </a:lnSpc>
              <a:buFont typeface="+mj-lt"/>
              <a:buAutoNum type="arabicPeriod"/>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数据预处理流程</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457200" indent="-457200">
              <a:lnSpc>
                <a:spcPct val="150000"/>
              </a:lnSpc>
              <a:buFont typeface="+mj-lt"/>
              <a:buAutoNum type="arabicPeriod"/>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完整的数据分析流程</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685800" lvl="1" indent="-342900">
              <a:lnSpc>
                <a:spcPct val="150000"/>
              </a:lnSpc>
              <a:buFont typeface="+mj-lt"/>
              <a:buAutoNum type="arabicParenR"/>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描述性统计结果 </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 </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可视化 </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685800" lvl="1" indent="-342900">
              <a:lnSpc>
                <a:spcPct val="150000"/>
              </a:lnSpc>
              <a:buFont typeface="+mj-lt"/>
              <a:buAutoNum type="arabicParenR"/>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模型选取 </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 </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预设检验 </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选择推断统计的方法</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a:t>
            </a:r>
          </a:p>
          <a:p>
            <a:pPr marL="685800" lvl="1" indent="-342900">
              <a:lnSpc>
                <a:spcPct val="150000"/>
              </a:lnSpc>
              <a:buFont typeface="+mj-lt"/>
              <a:buAutoNum type="arabicParenR"/>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推断性统计结果 </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 </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可视化 （检验方法）</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注意：数据分析流程需要按照本课程介绍的</a:t>
            </a:r>
            <a:r>
              <a:rPr lang="en-US" altLang="zh-CN"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Workflow</a:t>
            </a:r>
            <a:r>
              <a:rPr lang="zh-CN" altLang="en-US"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（见下页）</a:t>
            </a:r>
            <a:endParaRPr lang="en-US" altLang="zh-CN"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944013"/>
            <a:ext cx="6647171" cy="3164562"/>
          </a:xfrm>
          <a:prstGeom prst="rect">
            <a:avLst/>
          </a:prstGeom>
        </p:spPr>
      </p:pic>
      <p:sp>
        <p:nvSpPr>
          <p:cNvPr id="5" name="Title 4">
            <a:extLst>
              <a:ext uri="{FF2B5EF4-FFF2-40B4-BE49-F238E27FC236}">
                <a16:creationId xmlns:a16="http://schemas.microsoft.com/office/drawing/2014/main" id="{381C0AED-5E2B-F835-65D2-2F07595B35C8}"/>
              </a:ext>
            </a:extLst>
          </p:cNvPr>
          <p:cNvSpPr>
            <a:spLocks noGrp="1"/>
          </p:cNvSpPr>
          <p:nvPr>
            <p:ph type="title"/>
          </p:nvPr>
        </p:nvSpPr>
        <p:spPr/>
        <p:txBody>
          <a:bodyPr/>
          <a:lstStyle/>
          <a:p>
            <a:r>
              <a:rPr lang="en-US" sz="32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CN" dirty="0"/>
          </a:p>
        </p:txBody>
      </p:sp>
      <p:sp>
        <p:nvSpPr>
          <p:cNvPr id="9" name="Content Placeholder 8">
            <a:extLst>
              <a:ext uri="{FF2B5EF4-FFF2-40B4-BE49-F238E27FC236}">
                <a16:creationId xmlns:a16="http://schemas.microsoft.com/office/drawing/2014/main" id="{D347EDA9-9BBD-D4D1-F074-F60E206AFDCD}"/>
              </a:ext>
            </a:extLst>
          </p:cNvPr>
          <p:cNvSpPr>
            <a:spLocks noGrp="1"/>
          </p:cNvSpPr>
          <p:nvPr>
            <p:ph idx="1"/>
          </p:nvPr>
        </p:nvSpPr>
        <p:spPr/>
        <p:txBody>
          <a:bodyPr/>
          <a:lstStyle/>
          <a:p>
            <a:r>
              <a:rPr lang="zh-CN" altLang="en-US" sz="2400" b="1" dirty="0">
                <a:solidFill>
                  <a:srgbClr val="333333"/>
                </a:solidFill>
                <a:latin typeface="Times New Roman" panose="02020603050405020304" pitchFamily="18" charset="0"/>
                <a:cs typeface="Times New Roman" panose="02020603050405020304" pitchFamily="18" charset="0"/>
              </a:rPr>
              <a:t>一个这完整的</a:t>
            </a:r>
            <a:r>
              <a:rPr lang="en-GB" altLang="zh-CN" sz="2400" b="1" i="0" dirty="0">
                <a:solidFill>
                  <a:srgbClr val="333333"/>
                </a:solidFill>
                <a:effectLst/>
                <a:latin typeface="Times New Roman" panose="02020603050405020304" pitchFamily="18" charset="0"/>
                <a:cs typeface="Times New Roman" panose="02020603050405020304" pitchFamily="18" charset="0"/>
              </a:rPr>
              <a:t>workflow</a:t>
            </a:r>
            <a:endParaRPr kumimoji="1" lang="zh-CN" altLang="en-US" sz="2400" b="1" dirty="0">
              <a:latin typeface="Times New Roman" panose="02020603050405020304" pitchFamily="18" charset="0"/>
              <a:cs typeface="Times New Roman" panose="02020603050405020304" pitchFamily="18" charset="0"/>
            </a:endParaRPr>
          </a:p>
          <a:p>
            <a:endParaRPr lang="en-CN"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4F05-C77C-F0EB-8736-1FBDE14AF9E8}"/>
              </a:ext>
            </a:extLst>
          </p:cNvPr>
          <p:cNvSpPr>
            <a:spLocks noGrp="1"/>
          </p:cNvSpPr>
          <p:nvPr>
            <p:ph type="title"/>
          </p:nvPr>
        </p:nvSpPr>
        <p:spPr/>
        <p:txBody>
          <a:bodyPr/>
          <a:lstStyle/>
          <a:p>
            <a:r>
              <a:rPr lang="en-US" sz="32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CN" dirty="0"/>
          </a:p>
        </p:txBody>
      </p:sp>
      <p:sp>
        <p:nvSpPr>
          <p:cNvPr id="5" name="Content Placeholder 4">
            <a:extLst>
              <a:ext uri="{FF2B5EF4-FFF2-40B4-BE49-F238E27FC236}">
                <a16:creationId xmlns:a16="http://schemas.microsoft.com/office/drawing/2014/main" id="{3C53E707-43A8-4F47-D825-74B79029CB0A}"/>
              </a:ext>
            </a:extLst>
          </p:cNvPr>
          <p:cNvSpPr>
            <a:spLocks noGrp="1"/>
          </p:cNvSpPr>
          <p:nvPr>
            <p:ph idx="1"/>
          </p:nvPr>
        </p:nvSpPr>
        <p:spPr>
          <a:xfrm>
            <a:off x="628650" y="1369218"/>
            <a:ext cx="7886700" cy="3650803"/>
          </a:xfrm>
        </p:spPr>
        <p:txBody>
          <a:bodyPr>
            <a:normAutofit fontScale="85000" lnSpcReduction="10000"/>
          </a:bodyPr>
          <a:lstStyle/>
          <a:p>
            <a:pPr>
              <a:lnSpc>
                <a:spcPct val="160000"/>
              </a:lnSpc>
            </a:pPr>
            <a:r>
              <a:rPr lang="zh-CN" altLang="en-US" sz="3200" b="1" dirty="0">
                <a:latin typeface="Times New Roman" panose="02020603050405020304" pitchFamily="18" charset="0"/>
                <a:ea typeface="FangSong" panose="02010609060101010101" pitchFamily="49" charset="-122"/>
                <a:cs typeface="Times New Roman" panose="02020603050405020304" pitchFamily="18" charset="0"/>
              </a:rPr>
              <a:t>文字报告内容</a:t>
            </a:r>
            <a:r>
              <a:rPr lang="zh-CN" altLang="en-US" sz="3200" b="1" dirty="0">
                <a:latin typeface="Times New Roman" panose="02020603050405020304" pitchFamily="18" charset="0"/>
                <a:ea typeface="FangSong" panose="02010609060101010101" pitchFamily="49" charset="-122"/>
                <a:cs typeface="Times New Roman" panose="02020603050405020304" pitchFamily="18" charset="0"/>
                <a:sym typeface="Wingdings" panose="05000000000000000000" pitchFamily="2" charset="2"/>
              </a:rPr>
              <a:t>（</a:t>
            </a:r>
            <a:r>
              <a:rPr lang="zh-CN" altLang="en-US"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sym typeface="Wingdings" panose="05000000000000000000" pitchFamily="2" charset="2"/>
              </a:rPr>
              <a:t>需遵循标准</a:t>
            </a:r>
            <a:r>
              <a:rPr lang="en-US" altLang="zh-CN"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sym typeface="Wingdings" panose="05000000000000000000" pitchFamily="2" charset="2"/>
              </a:rPr>
              <a:t>APA6/7</a:t>
            </a:r>
            <a:r>
              <a:rPr lang="zh-CN" altLang="en-US"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sym typeface="Wingdings" panose="05000000000000000000" pitchFamily="2" charset="2"/>
              </a:rPr>
              <a:t>标准</a:t>
            </a:r>
            <a:r>
              <a:rPr lang="en-US" altLang="zh-CN" sz="3200" b="1" dirty="0">
                <a:latin typeface="Times New Roman" panose="02020603050405020304" pitchFamily="18" charset="0"/>
                <a:ea typeface="FangSong" panose="02010609060101010101" pitchFamily="49" charset="-122"/>
                <a:cs typeface="Times New Roman" panose="02020603050405020304" pitchFamily="18" charset="0"/>
                <a:sym typeface="Wingdings" panose="05000000000000000000" pitchFamily="2" charset="2"/>
              </a:rPr>
              <a:t>)</a:t>
            </a:r>
            <a:endParaRPr lang="en-US" altLang="zh-CN" sz="3200"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1.</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标题，作者</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2.</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小组研究的问题</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3.</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使用的范式</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问卷介绍</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4.</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数据分析思路及流程</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5.</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数据分析结果</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6.</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对结果的讨论及结论</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7.</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参考文献</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8.</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 成员信息、分工</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F078-29C5-16F0-8275-AAA8723D50D0}"/>
              </a:ext>
            </a:extLst>
          </p:cNvPr>
          <p:cNvSpPr>
            <a:spLocks noGrp="1"/>
          </p:cNvSpPr>
          <p:nvPr>
            <p:ph type="title"/>
          </p:nvPr>
        </p:nvSpPr>
        <p:spPr/>
        <p:txBody>
          <a:bodyPr/>
          <a:lstStyle/>
          <a:p>
            <a:r>
              <a:rPr lang="en-US" sz="3200" b="1" dirty="0">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CN" dirty="0"/>
          </a:p>
        </p:txBody>
      </p:sp>
      <p:sp>
        <p:nvSpPr>
          <p:cNvPr id="5" name="Content Placeholder 4">
            <a:extLst>
              <a:ext uri="{FF2B5EF4-FFF2-40B4-BE49-F238E27FC236}">
                <a16:creationId xmlns:a16="http://schemas.microsoft.com/office/drawing/2014/main" id="{55A53989-7EC1-8DB2-F214-DBD6BA65989D}"/>
              </a:ext>
            </a:extLst>
          </p:cNvPr>
          <p:cNvSpPr>
            <a:spLocks noGrp="1"/>
          </p:cNvSpPr>
          <p:nvPr>
            <p:ph idx="1"/>
          </p:nvPr>
        </p:nvSpPr>
        <p:spPr>
          <a:xfrm>
            <a:off x="628650" y="1369218"/>
            <a:ext cx="7886700" cy="3650803"/>
          </a:xfrm>
        </p:spPr>
        <p:txBody>
          <a:bodyPr>
            <a:normAutofit fontScale="85000" lnSpcReduction="10000"/>
          </a:bodyPr>
          <a:lstStyle/>
          <a:p>
            <a:pPr>
              <a:lnSpc>
                <a:spcPct val="160000"/>
              </a:lnSpc>
            </a:pPr>
            <a:r>
              <a:rPr lang="zh-CN" altLang="en-US" sz="3200" b="1" dirty="0">
                <a:latin typeface="Times New Roman" panose="02020603050405020304" pitchFamily="18" charset="0"/>
                <a:ea typeface="FangSong" panose="02010609060101010101" pitchFamily="49" charset="-122"/>
                <a:cs typeface="Times New Roman" panose="02020603050405020304" pitchFamily="18" charset="0"/>
              </a:rPr>
              <a:t>小组成员课堂展示内容（</a:t>
            </a:r>
            <a:r>
              <a:rPr lang="zh-CN" altLang="en-US"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类似学术报告</a:t>
            </a:r>
            <a:r>
              <a:rPr lang="en-US" altLang="zh-CN"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会议展示</a:t>
            </a:r>
            <a:r>
              <a:rPr lang="zh-CN" altLang="en-US" sz="3200" b="1" dirty="0">
                <a:latin typeface="Times New Roman" panose="02020603050405020304" pitchFamily="18" charset="0"/>
                <a:ea typeface="FangSong" panose="02010609060101010101" pitchFamily="49" charset="-122"/>
                <a:cs typeface="Times New Roman" panose="02020603050405020304" pitchFamily="18" charset="0"/>
              </a:rPr>
              <a:t>）</a:t>
            </a:r>
            <a:endParaRPr lang="en-US" altLang="zh-CN" sz="3200"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标题，作者</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成员信息、分工</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小组研究的问题</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使用的范式</a:t>
            </a:r>
            <a:r>
              <a:rPr lang="en-US" altLang="zh-CN"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问卷介绍</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数据分析思路及流程</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数据分析结果</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对结果的讨论及结论</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a:p>
            <a:pPr marL="342900" lvl="1" indent="0">
              <a:lnSpc>
                <a:spcPct val="150000"/>
              </a:lnSpc>
              <a:buNone/>
            </a:pPr>
            <a:r>
              <a:rPr lang="zh-CN" altLang="en-US" b="1" dirty="0">
                <a:latin typeface="Times New Roman" panose="02020603050405020304" pitchFamily="18" charset="0"/>
                <a:ea typeface="FangSong" panose="02010609060101010101" pitchFamily="49" charset="-122"/>
                <a:cs typeface="Times New Roman" panose="02020603050405020304" pitchFamily="18" charset="0"/>
              </a:rPr>
              <a:t>主要参考文献</a:t>
            </a:r>
            <a:endParaRPr lang="en-US" altLang="zh-CN" b="1" dirty="0">
              <a:latin typeface="Times New Roman" panose="02020603050405020304" pitchFamily="18" charset="0"/>
              <a:ea typeface="FangSong"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 name="ISLIDE.GUIDESSETTING" val="{&quot;Id&quot;:&quot;GuidesStyle_Normal&quot;,&quot;Name&quot;:&quot;Normal&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1.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4.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5.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6.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7.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8.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9.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0.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1.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4.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4.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5.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6.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7.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8.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9.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TotalTime>
  <Words>1040</Words>
  <Application>Microsoft Macintosh PowerPoint</Application>
  <PresentationFormat>On-screen Show (16:9)</PresentationFormat>
  <Paragraphs>118</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FangSong</vt:lpstr>
      <vt:lpstr>黑体</vt:lpstr>
      <vt:lpstr>Arial</vt:lpstr>
      <vt:lpstr>Calibri</vt:lpstr>
      <vt:lpstr>Calibri Light</vt:lpstr>
      <vt:lpstr>Times New Roman</vt:lpstr>
      <vt:lpstr>Wingdings</vt:lpstr>
      <vt:lpstr>Office Theme</vt:lpstr>
      <vt:lpstr>Advanced Psychological Statistics and Bayesian Analysis  高级心理统计和贝叶斯分析  The final project</vt:lpstr>
      <vt:lpstr>Requirements </vt:lpstr>
      <vt:lpstr>Requirements </vt:lpstr>
      <vt:lpstr>Requirements </vt:lpstr>
      <vt:lpstr>About the final project</vt:lpstr>
      <vt:lpstr>Requirements </vt:lpstr>
      <vt:lpstr>Requirements </vt:lpstr>
      <vt:lpstr>Requirements </vt:lpstr>
      <vt:lpstr>Requirements </vt:lpstr>
      <vt:lpstr>PowerPoint Presentation</vt:lpstr>
      <vt:lpstr>Scoring</vt:lpstr>
      <vt:lpstr>PowerPoint Presentation</vt:lpstr>
      <vt:lpstr>Self-regulation</vt:lpstr>
      <vt:lpstr>PowerPoint Presentation</vt:lpstr>
      <vt:lpstr>PowerPoint Presentation</vt:lpstr>
      <vt:lpstr>PowerPoint Presentation</vt:lpstr>
      <vt:lpstr>PowerPoint Presentation</vt:lpstr>
      <vt:lpstr>大作业的数据集</vt:lpstr>
      <vt:lpstr>和鲸上的大作业项目以及数据集</vt:lpstr>
      <vt:lpstr>和鲸上大作业数据集挂载</vt:lpstr>
      <vt:lpstr>和鲸上大作业数据集挂载</vt:lpstr>
      <vt:lpstr>和鲸上的大作业补充材料</vt:lpstr>
      <vt:lpstr>数据集使用的问卷/范式描述查找</vt:lpstr>
      <vt:lpstr>Example:Behavioral Inhibition and Approach (BIS/BAS) </vt:lpstr>
      <vt:lpstr>Example:Choice Reaction Time </vt:lpstr>
      <vt:lpstr>数据集使用的问卷/范式描述查找</vt:lpstr>
      <vt:lpstr>Example: Stroop task </vt:lpstr>
      <vt:lpstr>数据集使用的问卷/范式描述查找</vt:lpstr>
      <vt:lpstr>数据集使用的问卷/范式描述查找</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 Maven</dc:creator>
  <cp:lastModifiedBy>Chuan-Peng Hu</cp:lastModifiedBy>
  <cp:revision>1659</cp:revision>
  <dcterms:created xsi:type="dcterms:W3CDTF">2022-12-05T00:11:46Z</dcterms:created>
  <dcterms:modified xsi:type="dcterms:W3CDTF">2022-12-05T08:43:44Z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1535EA6DC6C21ACB42378D63FF01A75F</vt:lpwstr>
  </property>
  <property fmtid="{D5CDD505-2E9C-101B-9397-08002B2CF9AE}" pid="3" name="KSOProductBuildVer">
    <vt:lpwstr>2052-4.7.0.7523</vt:lpwstr>
  </property>
</Properties>
</file>